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1" roundtripDataSignature="AMtx7miboZtGJhmoZFj9QkdJgDpQ8IP5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7a1f8139aa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37a1f8139a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6" descr="Imagen que contiene sol, avión, puesta de sol&#10;&#10;Descripción generada automáticamente"/>
          <p:cNvPicPr preferRelativeResize="0"/>
          <p:nvPr/>
        </p:nvPicPr>
        <p:blipFill rotWithShape="1">
          <a:blip r:embed="rId13">
            <a:alphaModFix/>
          </a:blip>
          <a:srcRect b="44730"/>
          <a:stretch/>
        </p:blipFill>
        <p:spPr>
          <a:xfrm>
            <a:off x="0" y="1402079"/>
            <a:ext cx="12192000" cy="545592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" name="Google Shape;13;p1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02298" y="6339702"/>
            <a:ext cx="1148004" cy="4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6"/>
          <p:cNvSpPr txBox="1"/>
          <p:nvPr/>
        </p:nvSpPr>
        <p:spPr>
          <a:xfrm>
            <a:off x="34696" y="10857"/>
            <a:ext cx="1215730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REUNIÓN SEISIDA 2025  </a:t>
            </a:r>
            <a:r>
              <a:rPr lang="es-ES" sz="16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·  “Cuidados diversos para necesidades diversas”                                                                               </a:t>
            </a:r>
            <a:r>
              <a:rPr lang="es-ES" sz="1600" b="0" i="0" u="none" strike="noStrike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Madrid, 29 de Abril de 2025</a:t>
            </a:r>
            <a:endParaRPr/>
          </a:p>
        </p:txBody>
      </p:sp>
      <p:pic>
        <p:nvPicPr>
          <p:cNvPr id="15" name="Google Shape;15;p1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518973" y="6374595"/>
            <a:ext cx="370729" cy="369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874972" y="6374595"/>
            <a:ext cx="4476750" cy="51435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lenciachemsex.org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lovingdiversity.e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o.es/sociedad/redadas-humillaciones-riesgo-carcel-asi-actua-policia-colectivo-lgtbiq-excusa-drogas-chemsex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lovingdiversity.es/" TargetMode="External"/><Relationship Id="rId5" Type="http://schemas.openxmlformats.org/officeDocument/2006/relationships/hyperlink" Target="https://comiteantisidavalencia.org/" TargetMode="External"/><Relationship Id="rId4" Type="http://schemas.openxmlformats.org/officeDocument/2006/relationships/hyperlink" Target="https://www.instagram.com/comitevl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hyperlink" Target="https://stopsida.org/voluntariado-chemsex-support/" TargetMode="External"/><Relationship Id="rId7" Type="http://schemas.openxmlformats.org/officeDocument/2006/relationships/hyperlink" Target="http://www.youtube.com/watch?v=727zoaSoPL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hyperlink" Target="http://www.youtube.com/watch?v=54LXQ1B3JZA" TargetMode="External"/><Relationship Id="rId4" Type="http://schemas.openxmlformats.org/officeDocument/2006/relationships/hyperlink" Target="https://apoyopositivo.org/que-hacemos/area-de-promocion-de-la-salud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imaginamasong/reel/DDEe-eANHen/" TargetMode="External"/><Relationship Id="rId3" Type="http://schemas.openxmlformats.org/officeDocument/2006/relationships/hyperlink" Target="https://www.bcncheckpoint.com/atencion-psicologica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hyperlink" Target="https://imaginamas.org/chemsex-info/" TargetMode="External"/><Relationship Id="rId4" Type="http://schemas.openxmlformats.org/officeDocument/2006/relationships/hyperlink" Target="https://adharasevilla.org/el-centro/" TargetMode="Externa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em-safe.org/check-your-chems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cesida.org/chemsex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tt-vih.org/publicaciones/drogas-chemsex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ct val="100000"/>
              <a:buFont typeface="Arial"/>
              <a:buNone/>
            </a:pPr>
            <a:r>
              <a:rPr lang="es-ES">
                <a:solidFill>
                  <a:srgbClr val="2E75B5"/>
                </a:solidFill>
              </a:rPr>
              <a:t>Reducción de riesgos en Chemsex desde el ámbito</a:t>
            </a:r>
            <a:br>
              <a:rPr lang="es-ES">
                <a:solidFill>
                  <a:srgbClr val="2E75B5"/>
                </a:solidFill>
              </a:rPr>
            </a:br>
            <a:r>
              <a:rPr lang="es-ES">
                <a:solidFill>
                  <a:srgbClr val="2E75B5"/>
                </a:solidFill>
              </a:rPr>
              <a:t>comunitario</a:t>
            </a:r>
            <a:endParaRPr>
              <a:solidFill>
                <a:srgbClr val="2E75B5"/>
              </a:solidFill>
            </a:endParaRPr>
          </a:p>
        </p:txBody>
      </p:sp>
      <p:sp>
        <p:nvSpPr>
          <p:cNvPr id="80" name="Google Shape;80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400"/>
              <a:buNone/>
            </a:pPr>
            <a:r>
              <a:rPr lang="es-ES" b="1">
                <a:solidFill>
                  <a:srgbClr val="1E4E79"/>
                </a:solidFill>
              </a:rPr>
              <a:t>José Manuel Canales Fdez</a:t>
            </a:r>
            <a:endParaRPr b="1">
              <a:solidFill>
                <a:srgbClr val="1E4E79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81" name="Google Shape;8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5047" y="4270240"/>
            <a:ext cx="1643617" cy="1643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"/>
          <p:cNvSpPr txBox="1">
            <a:spLocks noGrp="1"/>
          </p:cNvSpPr>
          <p:nvPr>
            <p:ph type="subTitle" idx="1"/>
          </p:nvPr>
        </p:nvSpPr>
        <p:spPr>
          <a:xfrm>
            <a:off x="319439" y="517617"/>
            <a:ext cx="5862420" cy="5286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None/>
            </a:pPr>
            <a:r>
              <a:rPr lang="es-ES" b="1" dirty="0">
                <a:solidFill>
                  <a:srgbClr val="0070C0"/>
                </a:solidFill>
              </a:rPr>
              <a:t>Comité de Valencia.</a:t>
            </a:r>
            <a:endParaRPr dirty="0"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s-ES" sz="2000" dirty="0" smtClean="0">
                <a:solidFill>
                  <a:srgbClr val="595959"/>
                </a:solidFill>
              </a:rPr>
              <a:t>Tres</a:t>
            </a:r>
            <a:r>
              <a:rPr lang="es-ES" sz="2000" dirty="0" smtClean="0">
                <a:solidFill>
                  <a:srgbClr val="595959"/>
                </a:solidFill>
              </a:rPr>
              <a:t> </a:t>
            </a:r>
            <a:r>
              <a:rPr lang="es-ES" sz="2000" dirty="0">
                <a:solidFill>
                  <a:srgbClr val="595959"/>
                </a:solidFill>
              </a:rPr>
              <a:t>líneas estratégicas novedosas: </a:t>
            </a:r>
            <a:endParaRPr dirty="0"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s-ES" sz="2000" u="sng" dirty="0">
                <a:solidFill>
                  <a:schemeClr val="hlink"/>
                </a:solidFill>
                <a:hlinkClick r:id="rId3"/>
              </a:rPr>
              <a:t>www.valenciachemsex.org</a:t>
            </a:r>
            <a:endParaRPr sz="2000" dirty="0">
              <a:solidFill>
                <a:srgbClr val="595959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s-ES" sz="2000" dirty="0">
                <a:solidFill>
                  <a:srgbClr val="595959"/>
                </a:solidFill>
              </a:rPr>
              <a:t>1-Recursos de atención al chemsex para personas usuarias y para profesionales socio-sanitarios. </a:t>
            </a:r>
            <a:endParaRPr dirty="0"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s-ES" sz="2000" dirty="0">
                <a:solidFill>
                  <a:srgbClr val="595959"/>
                </a:solidFill>
              </a:rPr>
              <a:t>Ofrece herramientas prácticas para la reducción de riesgos, apoyo y orientación en un espacio seguro. </a:t>
            </a:r>
            <a:endParaRPr sz="2000" dirty="0">
              <a:solidFill>
                <a:srgbClr val="595959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s-ES" sz="2000" dirty="0">
                <a:solidFill>
                  <a:srgbClr val="595959"/>
                </a:solidFill>
              </a:rPr>
              <a:t>Al mismo tiempo, brinda formación especializada a profesionales de la salud</a:t>
            </a:r>
            <a:endParaRPr sz="2000" dirty="0">
              <a:solidFill>
                <a:srgbClr val="595959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pic>
        <p:nvPicPr>
          <p:cNvPr id="142" name="Google Shape;142;p10" title="Captura de Pantalla 2025-09-01 a las 11.35.37.png"/>
          <p:cNvPicPr preferRelativeResize="0"/>
          <p:nvPr/>
        </p:nvPicPr>
        <p:blipFill rotWithShape="1">
          <a:blip r:embed="rId4">
            <a:alphaModFix/>
          </a:blip>
          <a:srcRect b="11979"/>
          <a:stretch/>
        </p:blipFill>
        <p:spPr>
          <a:xfrm>
            <a:off x="6445418" y="517616"/>
            <a:ext cx="5654190" cy="2685244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43" name="Google Shape;143;p10" title="Captura de Pantalla 2025-09-01 a las 12.03.35.png"/>
          <p:cNvPicPr preferRelativeResize="0"/>
          <p:nvPr/>
        </p:nvPicPr>
        <p:blipFill rotWithShape="1">
          <a:blip r:embed="rId5">
            <a:alphaModFix/>
          </a:blip>
          <a:srcRect t="278" b="268"/>
          <a:stretch/>
        </p:blipFill>
        <p:spPr>
          <a:xfrm>
            <a:off x="6445418" y="3496066"/>
            <a:ext cx="5654190" cy="268524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7a1f8139aa_0_8"/>
          <p:cNvSpPr txBox="1">
            <a:spLocks noGrp="1"/>
          </p:cNvSpPr>
          <p:nvPr>
            <p:ph type="subTitle" idx="1"/>
          </p:nvPr>
        </p:nvSpPr>
        <p:spPr>
          <a:xfrm>
            <a:off x="319439" y="517617"/>
            <a:ext cx="5862300" cy="5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None/>
            </a:pPr>
            <a:r>
              <a:rPr lang="es-ES" b="1" dirty="0">
                <a:solidFill>
                  <a:srgbClr val="0070C0"/>
                </a:solidFill>
              </a:rPr>
              <a:t>Comité de Valencia.</a:t>
            </a:r>
            <a:endParaRPr dirty="0"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r>
              <a:rPr lang="es-ES" sz="2000" u="sng" dirty="0">
                <a:solidFill>
                  <a:schemeClr val="hlink"/>
                </a:solidFill>
                <a:hlinkClick r:id="rId3"/>
              </a:rPr>
              <a:t>www.lovingdiverity.es</a:t>
            </a:r>
            <a:endParaRPr sz="2000" dirty="0">
              <a:solidFill>
                <a:srgbClr val="595959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r>
              <a:rPr lang="es-ES" sz="1800" dirty="0">
                <a:solidFill>
                  <a:srgbClr val="595959"/>
                </a:solidFill>
              </a:rPr>
              <a:t>2-Fomento del ocio alternativo LGTBIQ+ y feminista </a:t>
            </a:r>
            <a:r>
              <a:rPr lang="es-ES" sz="1800" dirty="0" err="1">
                <a:solidFill>
                  <a:srgbClr val="595959"/>
                </a:solidFill>
              </a:rPr>
              <a:t>transincluyente</a:t>
            </a:r>
            <a:r>
              <a:rPr lang="es-ES" sz="1800" dirty="0">
                <a:solidFill>
                  <a:srgbClr val="595959"/>
                </a:solidFill>
              </a:rPr>
              <a:t> de base comunitaria a través del proyecto de ocio y cuidados, Loving-Diversity. </a:t>
            </a:r>
            <a:endParaRPr lang="es-ES" sz="1800" dirty="0">
              <a:solidFill>
                <a:srgbClr val="595959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r>
              <a:rPr lang="es-ES" sz="1800" dirty="0" smtClean="0">
                <a:solidFill>
                  <a:srgbClr val="595959"/>
                </a:solidFill>
              </a:rPr>
              <a:t>3-Programa de atención directa a personas usuarias de chemsex. Cuatro procesos:</a:t>
            </a:r>
          </a:p>
          <a:p>
            <a:pPr marL="742950" lvl="1" indent="-285750" algn="just">
              <a:lnSpc>
                <a:spcPct val="150000"/>
              </a:lnSpc>
              <a:spcBef>
                <a:spcPts val="10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s-ES" sz="1400" dirty="0" smtClean="0">
                <a:solidFill>
                  <a:srgbClr val="595959"/>
                </a:solidFill>
              </a:rPr>
              <a:t>Información e intervención digital a través de APPS</a:t>
            </a:r>
          </a:p>
          <a:p>
            <a:pPr marL="742950" lvl="1" indent="-285750" algn="just">
              <a:lnSpc>
                <a:spcPct val="150000"/>
              </a:lnSpc>
              <a:spcBef>
                <a:spcPts val="10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s-ES" sz="1400" dirty="0" smtClean="0">
                <a:solidFill>
                  <a:srgbClr val="595959"/>
                </a:solidFill>
              </a:rPr>
              <a:t>Realización de pruebas ITS</a:t>
            </a:r>
          </a:p>
          <a:p>
            <a:pPr marL="742950" lvl="1" indent="-285750" algn="just">
              <a:lnSpc>
                <a:spcPct val="150000"/>
              </a:lnSpc>
              <a:spcBef>
                <a:spcPts val="10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s-ES" sz="1400" dirty="0" smtClean="0">
                <a:solidFill>
                  <a:srgbClr val="595959"/>
                </a:solidFill>
              </a:rPr>
              <a:t>Atención psicológica</a:t>
            </a:r>
          </a:p>
          <a:p>
            <a:pPr marL="742950" lvl="1" indent="-285750" algn="just">
              <a:lnSpc>
                <a:spcPct val="150000"/>
              </a:lnSpc>
              <a:spcBef>
                <a:spcPts val="10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s-ES" sz="1400" dirty="0" smtClean="0">
                <a:solidFill>
                  <a:srgbClr val="595959"/>
                </a:solidFill>
              </a:rPr>
              <a:t>Derivación red asistencial pública</a:t>
            </a: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endParaRPr dirty="0"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pic>
        <p:nvPicPr>
          <p:cNvPr id="149" name="Google Shape;149;g37a1f8139aa_0_8"/>
          <p:cNvPicPr preferRelativeResize="0"/>
          <p:nvPr/>
        </p:nvPicPr>
        <p:blipFill rotWithShape="1">
          <a:blip r:embed="rId4">
            <a:alphaModFix/>
          </a:blip>
          <a:srcRect l="1860" t="16156" r="9947" b="6203"/>
          <a:stretch/>
        </p:blipFill>
        <p:spPr>
          <a:xfrm>
            <a:off x="6438757" y="594792"/>
            <a:ext cx="5667514" cy="280513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0"/>
              </a:srgbClr>
            </a:outerShdw>
          </a:effectLst>
        </p:spPr>
      </p:pic>
      <p:pic>
        <p:nvPicPr>
          <p:cNvPr id="150" name="Google Shape;150;g37a1f8139aa_0_8" title="Captura de Pantalla 2025-09-01 a las 12.21.35.png"/>
          <p:cNvPicPr preferRelativeResize="0"/>
          <p:nvPr/>
        </p:nvPicPr>
        <p:blipFill rotWithShape="1">
          <a:blip r:embed="rId5">
            <a:alphaModFix/>
          </a:blip>
          <a:srcRect l="3069" r="3060"/>
          <a:stretch/>
        </p:blipFill>
        <p:spPr>
          <a:xfrm>
            <a:off x="6445418" y="3588216"/>
            <a:ext cx="5654190" cy="268524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1"/>
          <p:cNvSpPr txBox="1">
            <a:spLocks noGrp="1"/>
          </p:cNvSpPr>
          <p:nvPr>
            <p:ph type="subTitle" idx="1"/>
          </p:nvPr>
        </p:nvSpPr>
        <p:spPr>
          <a:xfrm>
            <a:off x="460374" y="968374"/>
            <a:ext cx="6519975" cy="470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2600"/>
              <a:buNone/>
            </a:pPr>
            <a:r>
              <a:rPr lang="es-ES" sz="2600" b="1">
                <a:solidFill>
                  <a:srgbClr val="2E75B5"/>
                </a:solidFill>
              </a:rPr>
              <a:t>C-Retos. Varios escenarios diferentes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300"/>
              <a:buNone/>
            </a:pPr>
            <a:r>
              <a:rPr lang="es-ES" sz="2300">
                <a:solidFill>
                  <a:srgbClr val="0070C0"/>
                </a:solidFill>
              </a:rPr>
              <a:t>1-Prevención selectiva. </a:t>
            </a:r>
            <a:endParaRPr sz="2300">
              <a:solidFill>
                <a:srgbClr val="0070C0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300"/>
              <a:buNone/>
            </a:pPr>
            <a:r>
              <a:rPr lang="es-ES" sz="2300">
                <a:solidFill>
                  <a:srgbClr val="595959"/>
                </a:solidFill>
              </a:rPr>
              <a:t>**Generar factores de protección basados en la información desde la reducción de riesgos. La prevención del miedo no funciona.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300"/>
              <a:buNone/>
            </a:pPr>
            <a:r>
              <a:rPr lang="es-ES" sz="2300">
                <a:solidFill>
                  <a:srgbClr val="595959"/>
                </a:solidFill>
              </a:rPr>
              <a:t>**Fenómeno escalado, diferencias respecto a los primeros momentos, mayor complejidad y impacto mayor de la salud individual y colectiva.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 sz="2300">
              <a:solidFill>
                <a:srgbClr val="595959"/>
              </a:solidFill>
            </a:endParaRPr>
          </a:p>
          <a:p>
            <a:pPr marL="457200" lvl="1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endParaRPr sz="1900">
              <a:solidFill>
                <a:srgbClr val="595959"/>
              </a:solidFill>
            </a:endParaRPr>
          </a:p>
          <a:p>
            <a:pPr marL="457200" lvl="1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endParaRPr sz="1900">
              <a:solidFill>
                <a:srgbClr val="595959"/>
              </a:solidFill>
            </a:endParaRPr>
          </a:p>
          <a:p>
            <a:pPr marL="457200" lvl="1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>
              <a:solidFill>
                <a:srgbClr val="595959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>
              <a:solidFill>
                <a:srgbClr val="595959"/>
              </a:solidFill>
            </a:endParaRPr>
          </a:p>
          <a:p>
            <a:pPr marL="457200" lvl="1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/>
          </a:p>
        </p:txBody>
      </p:sp>
      <p:pic>
        <p:nvPicPr>
          <p:cNvPr id="156" name="Google Shape;15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3505" y="968375"/>
            <a:ext cx="4613292" cy="470078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57" name="Google Shape;157;p11"/>
          <p:cNvSpPr txBox="1"/>
          <p:nvPr/>
        </p:nvSpPr>
        <p:spPr>
          <a:xfrm>
            <a:off x="7766275" y="5772349"/>
            <a:ext cx="3747752" cy="538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457200" marR="0" lvl="1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None/>
            </a:pPr>
            <a:r>
              <a:rPr lang="es-ES" sz="1400" b="0" i="1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Imagen del VIHsibles Festival 2023 organizado por el ComitéVLC</a:t>
            </a:r>
            <a:endParaRPr sz="20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ctr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"/>
          <p:cNvSpPr txBox="1">
            <a:spLocks noGrp="1"/>
          </p:cNvSpPr>
          <p:nvPr>
            <p:ph type="subTitle" idx="1"/>
          </p:nvPr>
        </p:nvSpPr>
        <p:spPr>
          <a:xfrm>
            <a:off x="460374" y="968374"/>
            <a:ext cx="6519975" cy="470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ct val="100000"/>
              <a:buNone/>
            </a:pPr>
            <a:r>
              <a:rPr lang="es-ES" sz="2600" b="1">
                <a:solidFill>
                  <a:srgbClr val="2E75B5"/>
                </a:solidFill>
              </a:rPr>
              <a:t>C-Retos. Varios escenarios diferentes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100000"/>
              <a:buNone/>
            </a:pPr>
            <a:r>
              <a:rPr lang="es-ES" sz="2300">
                <a:solidFill>
                  <a:srgbClr val="0070C0"/>
                </a:solidFill>
              </a:rPr>
              <a:t>2-Atención a personas usuarias. 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s-ES" sz="2300">
                <a:solidFill>
                  <a:srgbClr val="595959"/>
                </a:solidFill>
              </a:rPr>
              <a:t>1-Personas usuarias que quieren practicar chemsex que desean tener control sobre su consumo.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s-ES" sz="2300">
                <a:solidFill>
                  <a:srgbClr val="595959"/>
                </a:solidFill>
              </a:rPr>
              <a:t>2-Personas usuarias que quieren parar su consumo y mantener abstinencia. 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s-ES" sz="2300">
                <a:solidFill>
                  <a:srgbClr val="595959"/>
                </a:solidFill>
              </a:rPr>
              <a:t>3-Equidad territorial. En todas las regiones puntos de abordaje del chemsex comunitarios.</a:t>
            </a:r>
            <a:endParaRPr sz="2300">
              <a:solidFill>
                <a:srgbClr val="595959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300">
              <a:solidFill>
                <a:srgbClr val="595959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300">
              <a:solidFill>
                <a:srgbClr val="595959"/>
              </a:solidFill>
            </a:endParaRPr>
          </a:p>
          <a:p>
            <a:pPr marL="457200" lvl="1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900">
              <a:solidFill>
                <a:srgbClr val="595959"/>
              </a:solidFill>
            </a:endParaRPr>
          </a:p>
          <a:p>
            <a:pPr marL="457200" lvl="1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900">
              <a:solidFill>
                <a:srgbClr val="595959"/>
              </a:solidFill>
            </a:endParaRPr>
          </a:p>
          <a:p>
            <a:pPr marL="457200" lvl="1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>
              <a:solidFill>
                <a:srgbClr val="595959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>
              <a:solidFill>
                <a:srgbClr val="595959"/>
              </a:solidFill>
            </a:endParaRPr>
          </a:p>
          <a:p>
            <a:pPr marL="457200" lvl="1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pic>
        <p:nvPicPr>
          <p:cNvPr id="163" name="Google Shape;16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80262" y="1920936"/>
            <a:ext cx="4970070" cy="2795664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64" name="Google Shape;164;p12"/>
          <p:cNvSpPr txBox="1"/>
          <p:nvPr/>
        </p:nvSpPr>
        <p:spPr>
          <a:xfrm>
            <a:off x="7597636" y="4928948"/>
            <a:ext cx="3747752" cy="538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457200" marR="0" lvl="1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None/>
            </a:pPr>
            <a:r>
              <a:rPr lang="es-ES" sz="1400" b="0" i="1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Imagen Flyer informativo del ComitéVLC repartido en locales LGTBIQ+</a:t>
            </a:r>
            <a:endParaRPr sz="20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ctr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"/>
          <p:cNvSpPr txBox="1">
            <a:spLocks noGrp="1"/>
          </p:cNvSpPr>
          <p:nvPr>
            <p:ph type="subTitle" idx="1"/>
          </p:nvPr>
        </p:nvSpPr>
        <p:spPr>
          <a:xfrm>
            <a:off x="486132" y="1017431"/>
            <a:ext cx="6519975" cy="5151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ct val="100000"/>
              <a:buNone/>
            </a:pPr>
            <a:r>
              <a:rPr lang="es-ES" sz="2600" b="1">
                <a:solidFill>
                  <a:srgbClr val="2E75B5"/>
                </a:solidFill>
              </a:rPr>
              <a:t>C-Retos. Varios escenarios diferentes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100000"/>
              <a:buNone/>
            </a:pPr>
            <a:r>
              <a:rPr lang="es-ES" sz="2300">
                <a:solidFill>
                  <a:srgbClr val="0070C0"/>
                </a:solidFill>
              </a:rPr>
              <a:t>3-Activismo. Reivindicar una atención de calidad.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s-ES" sz="2300">
                <a:solidFill>
                  <a:srgbClr val="595959"/>
                </a:solidFill>
              </a:rPr>
              <a:t>**Realidad con impacto en la salud pública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s-ES" sz="2300">
                <a:solidFill>
                  <a:srgbClr val="595959"/>
                </a:solidFill>
              </a:rPr>
              <a:t>**Formación de profesionales sanitarios y sociales del ámbito médico, de enfermería y de las adicciones. Intervenir desde su área de conocimiento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s-ES" sz="2300">
                <a:solidFill>
                  <a:srgbClr val="595959"/>
                </a:solidFill>
              </a:rPr>
              <a:t>**Solo tres Administraciones con planes en desarrollo.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s-ES" sz="2300">
                <a:solidFill>
                  <a:srgbClr val="595959"/>
                </a:solidFill>
              </a:rPr>
              <a:t>**Observatorio, realidad cambiante.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s-ES" sz="2300">
                <a:solidFill>
                  <a:srgbClr val="595959"/>
                </a:solidFill>
              </a:rPr>
              <a:t>**No intervención policial y actuaciones para sembrar el terror.</a:t>
            </a:r>
            <a:endParaRPr sz="2300">
              <a:solidFill>
                <a:srgbClr val="595959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300">
              <a:solidFill>
                <a:srgbClr val="595959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300">
              <a:solidFill>
                <a:srgbClr val="595959"/>
              </a:solidFill>
            </a:endParaRPr>
          </a:p>
          <a:p>
            <a:pPr marL="457200" lvl="1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900">
              <a:solidFill>
                <a:srgbClr val="595959"/>
              </a:solidFill>
            </a:endParaRPr>
          </a:p>
          <a:p>
            <a:pPr marL="457200" lvl="1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900">
              <a:solidFill>
                <a:srgbClr val="595959"/>
              </a:solidFill>
            </a:endParaRPr>
          </a:p>
          <a:p>
            <a:pPr marL="457200" lvl="1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>
              <a:solidFill>
                <a:srgbClr val="595959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>
              <a:solidFill>
                <a:srgbClr val="595959"/>
              </a:solidFill>
            </a:endParaRPr>
          </a:p>
          <a:p>
            <a:pPr marL="457200" lvl="1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170" name="Google Shape;170;p13"/>
          <p:cNvSpPr txBox="1"/>
          <p:nvPr/>
        </p:nvSpPr>
        <p:spPr>
          <a:xfrm>
            <a:off x="7175492" y="4950559"/>
            <a:ext cx="4791716" cy="121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457200" marR="0" lvl="1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None/>
            </a:pPr>
            <a:r>
              <a:rPr lang="es-ES" sz="1400" b="0" i="1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Extraído del Diario Público. María Martínez Collado/Sato Díaz. Madrid-11/02/2025 06:50</a:t>
            </a:r>
            <a:endParaRPr/>
          </a:p>
          <a:p>
            <a:pPr marL="457200" marR="0" lvl="1" indent="0" algn="ctr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None/>
            </a:pPr>
            <a:r>
              <a:rPr lang="es-ES" sz="1400" b="0" i="1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400" b="0" i="1" u="sng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https://www.publico.es/sociedad/redadas-humillaciones-riesgo-carcel-asi-actua-policia-colectivo-lgtbiq-excusa-drogas-chemsex.html</a:t>
            </a:r>
            <a:endParaRPr sz="20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ctr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13"/>
          <p:cNvPicPr preferRelativeResize="0"/>
          <p:nvPr/>
        </p:nvPicPr>
        <p:blipFill rotWithShape="1">
          <a:blip r:embed="rId4">
            <a:alphaModFix/>
          </a:blip>
          <a:srcRect l="21559" t="24076" r="23407" b="5677"/>
          <a:stretch/>
        </p:blipFill>
        <p:spPr>
          <a:xfrm>
            <a:off x="7175492" y="1339403"/>
            <a:ext cx="4791716" cy="343865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"/>
          <p:cNvSpPr txBox="1">
            <a:spLocks noGrp="1"/>
          </p:cNvSpPr>
          <p:nvPr>
            <p:ph type="subTitle" idx="1"/>
          </p:nvPr>
        </p:nvSpPr>
        <p:spPr>
          <a:xfrm>
            <a:off x="454870" y="626662"/>
            <a:ext cx="11432330" cy="5151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ct val="100000"/>
              <a:buNone/>
            </a:pPr>
            <a:r>
              <a:rPr lang="es-ES" sz="2600" b="1">
                <a:solidFill>
                  <a:srgbClr val="2E75B5"/>
                </a:solidFill>
              </a:rPr>
              <a:t>D-Conclusiones.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s-ES" sz="2300">
                <a:solidFill>
                  <a:srgbClr val="595959"/>
                </a:solidFill>
              </a:rPr>
              <a:t>**El chemsex es una realidad consolidada en todo el territorio nacional con un fuerte impacto en la salud individual y colectiva fundamentalmente de los GBHSH, pero también en las mujeres trans y las personas no binarias,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s-ES" sz="2300">
                <a:solidFill>
                  <a:srgbClr val="595959"/>
                </a:solidFill>
              </a:rPr>
              <a:t>**Las entidades de base comunitarias somos clave en su abordaje y llevamos casi una década desarrollando proyectos de intervención innovadores. 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s-ES" sz="2300">
                <a:solidFill>
                  <a:srgbClr val="595959"/>
                </a:solidFill>
              </a:rPr>
              <a:t>**Nuestros programas deben estar incluidos y protegidos dentro de las políticas públicas.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s-ES" sz="2300">
                <a:solidFill>
                  <a:srgbClr val="595959"/>
                </a:solidFill>
              </a:rPr>
              <a:t>**El modelo de atención debe estar basado en la reducción de riesgos y en el autocuidado con un enfoque de derechos.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s-ES" sz="2300">
                <a:solidFill>
                  <a:srgbClr val="595959"/>
                </a:solidFill>
              </a:rPr>
              <a:t>**Para afrontar los desafíos que nos plantea el chemsex es necesario una coordinación efectiva entre el ámbito comunitario, sanitario y de la Administración Pública.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300">
              <a:solidFill>
                <a:srgbClr val="595959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300">
              <a:solidFill>
                <a:srgbClr val="595959"/>
              </a:solidFill>
            </a:endParaRPr>
          </a:p>
          <a:p>
            <a:pPr marL="457200" lvl="1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900">
              <a:solidFill>
                <a:srgbClr val="595959"/>
              </a:solidFill>
            </a:endParaRPr>
          </a:p>
          <a:p>
            <a:pPr marL="457200" lvl="1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900">
              <a:solidFill>
                <a:srgbClr val="595959"/>
              </a:solidFill>
            </a:endParaRPr>
          </a:p>
          <a:p>
            <a:pPr marL="457200" lvl="1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>
              <a:solidFill>
                <a:srgbClr val="595959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>
              <a:solidFill>
                <a:srgbClr val="595959"/>
              </a:solidFill>
            </a:endParaRPr>
          </a:p>
          <a:p>
            <a:pPr marL="457200" lvl="1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5"/>
          <p:cNvSpPr txBox="1">
            <a:spLocks noGrp="1"/>
          </p:cNvSpPr>
          <p:nvPr>
            <p:ph type="ctrTitle"/>
          </p:nvPr>
        </p:nvSpPr>
        <p:spPr>
          <a:xfrm>
            <a:off x="1523999" y="416785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6000"/>
              <a:buFont typeface="Arial"/>
              <a:buNone/>
            </a:pPr>
            <a:r>
              <a:rPr lang="es-ES">
                <a:solidFill>
                  <a:srgbClr val="2E75B5"/>
                </a:solidFill>
              </a:rPr>
              <a:t>Muchas gracias</a:t>
            </a:r>
            <a:br>
              <a:rPr lang="es-ES">
                <a:solidFill>
                  <a:srgbClr val="2E75B5"/>
                </a:solidFill>
              </a:rPr>
            </a:br>
            <a:endParaRPr>
              <a:solidFill>
                <a:srgbClr val="2E75B5"/>
              </a:solidFill>
            </a:endParaRPr>
          </a:p>
        </p:txBody>
      </p:sp>
      <p:sp>
        <p:nvSpPr>
          <p:cNvPr id="182" name="Google Shape;182;p15"/>
          <p:cNvSpPr txBox="1">
            <a:spLocks noGrp="1"/>
          </p:cNvSpPr>
          <p:nvPr>
            <p:ph type="subTitle" idx="1"/>
          </p:nvPr>
        </p:nvSpPr>
        <p:spPr>
          <a:xfrm>
            <a:off x="1524000" y="2156709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400"/>
              <a:buNone/>
            </a:pPr>
            <a:r>
              <a:rPr lang="es-ES" b="1">
                <a:solidFill>
                  <a:srgbClr val="1E4E79"/>
                </a:solidFill>
              </a:rPr>
              <a:t>José Manuel Canales Fdez</a:t>
            </a:r>
            <a:endParaRPr b="1">
              <a:solidFill>
                <a:srgbClr val="1E4E79"/>
              </a:solidFill>
            </a:endParaRPr>
          </a:p>
        </p:txBody>
      </p:sp>
      <p:pic>
        <p:nvPicPr>
          <p:cNvPr id="183" name="Google Shape;18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74191" y="2714978"/>
            <a:ext cx="1643617" cy="1643617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5"/>
          <p:cNvSpPr txBox="1"/>
          <p:nvPr/>
        </p:nvSpPr>
        <p:spPr>
          <a:xfrm>
            <a:off x="1523999" y="4544309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ct val="100000"/>
              <a:buFont typeface="Arial"/>
              <a:buNone/>
            </a:pPr>
            <a:r>
              <a:rPr lang="es-ES" sz="2400" b="1" u="sng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@ComiteVLC</a:t>
            </a:r>
            <a:endParaRPr sz="2400" b="1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ct val="100000"/>
              <a:buFont typeface="Arial"/>
              <a:buNone/>
            </a:pPr>
            <a:r>
              <a:rPr lang="es-ES" sz="2400" b="1" u="sng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comiteantisidavalencia.org</a:t>
            </a:r>
            <a:endParaRPr sz="2400" b="1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None/>
            </a:pPr>
            <a:r>
              <a:rPr lang="es-ES" sz="2400" b="1" u="sng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valenciachemsex.org</a:t>
            </a:r>
            <a:endParaRPr sz="2400" b="1" u="sng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ct val="100000"/>
              <a:buFont typeface="Arial"/>
              <a:buNone/>
            </a:pPr>
            <a:r>
              <a:rPr lang="es-ES" sz="2400" b="1" u="sng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lovingdiversity.es</a:t>
            </a:r>
            <a:endParaRPr sz="2400" b="1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 b="1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"/>
          <p:cNvSpPr txBox="1">
            <a:spLocks noGrp="1"/>
          </p:cNvSpPr>
          <p:nvPr>
            <p:ph type="subTitle" idx="1"/>
          </p:nvPr>
        </p:nvSpPr>
        <p:spPr>
          <a:xfrm>
            <a:off x="687752" y="1016000"/>
            <a:ext cx="6088185" cy="42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r>
              <a:rPr lang="es-ES">
                <a:solidFill>
                  <a:srgbClr val="595959"/>
                </a:solidFill>
              </a:rPr>
              <a:t>1-Agradecimientos</a:t>
            </a:r>
            <a:endParaRPr>
              <a:solidFill>
                <a:srgbClr val="595959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r>
              <a:rPr lang="es-ES">
                <a:solidFill>
                  <a:srgbClr val="595959"/>
                </a:solidFill>
              </a:rPr>
              <a:t>2-Esquema de la presentación:</a:t>
            </a:r>
            <a:endParaRPr/>
          </a:p>
          <a:p>
            <a:pPr marL="457200" lvl="1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r>
              <a:rPr lang="es-ES">
                <a:solidFill>
                  <a:srgbClr val="595959"/>
                </a:solidFill>
              </a:rPr>
              <a:t>A-Las entidades comunitarias en la respuesta al Chemsex</a:t>
            </a:r>
            <a:endParaRPr/>
          </a:p>
          <a:p>
            <a:pPr marL="457200" lvl="1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r>
              <a:rPr lang="es-ES">
                <a:solidFill>
                  <a:srgbClr val="595959"/>
                </a:solidFill>
              </a:rPr>
              <a:t>B-Ejemplos de buenas prácticas</a:t>
            </a:r>
            <a:endParaRPr/>
          </a:p>
          <a:p>
            <a:pPr marL="457200" lvl="1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r>
              <a:rPr lang="es-ES">
                <a:solidFill>
                  <a:srgbClr val="595959"/>
                </a:solidFill>
              </a:rPr>
              <a:t>C-Retos en el abordaje del Chemsex</a:t>
            </a:r>
            <a:endParaRPr/>
          </a:p>
          <a:p>
            <a:pPr marL="457200" lvl="1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r>
              <a:rPr lang="es-ES">
                <a:solidFill>
                  <a:srgbClr val="595959"/>
                </a:solidFill>
              </a:rPr>
              <a:t>D-Conclusiones</a:t>
            </a:r>
            <a:endParaRPr/>
          </a:p>
          <a:p>
            <a:pPr marL="457200" lvl="1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/>
          </a:p>
        </p:txBody>
      </p:sp>
      <p:pic>
        <p:nvPicPr>
          <p:cNvPr id="87" name="Google Shape;8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55217" y="453292"/>
            <a:ext cx="4093164" cy="581464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3"/>
          <p:cNvPicPr preferRelativeResize="0"/>
          <p:nvPr/>
        </p:nvPicPr>
        <p:blipFill rotWithShape="1">
          <a:blip r:embed="rId3">
            <a:alphaModFix/>
          </a:blip>
          <a:srcRect l="25040" t="16136" r="26108" b="12720"/>
          <a:stretch/>
        </p:blipFill>
        <p:spPr>
          <a:xfrm>
            <a:off x="7088694" y="1454923"/>
            <a:ext cx="4830318" cy="395497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3" name="Google Shape;93;p3"/>
          <p:cNvSpPr txBox="1">
            <a:spLocks noGrp="1"/>
          </p:cNvSpPr>
          <p:nvPr>
            <p:ph type="subTitle" idx="1"/>
          </p:nvPr>
        </p:nvSpPr>
        <p:spPr>
          <a:xfrm>
            <a:off x="269906" y="573206"/>
            <a:ext cx="6690451" cy="5718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ct val="100000"/>
              <a:buNone/>
            </a:pPr>
            <a:r>
              <a:rPr lang="es-ES" sz="2600" b="1">
                <a:solidFill>
                  <a:srgbClr val="2E75B5"/>
                </a:solidFill>
              </a:rPr>
              <a:t>A-Las entidades comunitarias en la respuesta al Chemsex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s-ES" sz="2600">
                <a:solidFill>
                  <a:srgbClr val="595959"/>
                </a:solidFill>
              </a:rPr>
              <a:t>El Chemsex no es un fenómeno, es una realidad.</a:t>
            </a:r>
            <a:endParaRPr/>
          </a:p>
          <a:p>
            <a:pPr marL="457200" lvl="1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ct val="76923"/>
              <a:buNone/>
            </a:pPr>
            <a:r>
              <a:rPr lang="es-ES">
                <a:solidFill>
                  <a:srgbClr val="595959"/>
                </a:solidFill>
              </a:rPr>
              <a:t>*Respuesta institucional precaria,</a:t>
            </a:r>
            <a:endParaRPr sz="2600">
              <a:solidFill>
                <a:srgbClr val="595959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s-ES" sz="2600">
                <a:solidFill>
                  <a:srgbClr val="595959"/>
                </a:solidFill>
              </a:rPr>
              <a:t>Las primeras en atender, </a:t>
            </a:r>
            <a:endParaRPr sz="2600">
              <a:solidFill>
                <a:srgbClr val="595959"/>
              </a:solidFill>
            </a:endParaRPr>
          </a:p>
          <a:p>
            <a:pPr marL="457200" lvl="1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s-ES">
                <a:solidFill>
                  <a:srgbClr val="595959"/>
                </a:solidFill>
              </a:rPr>
              <a:t>*Expertise salud sexual, somos realidad social, no atención oficial.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s-ES" sz="2600">
                <a:solidFill>
                  <a:srgbClr val="595959"/>
                </a:solidFill>
              </a:rPr>
              <a:t>Las primeras en generar red,</a:t>
            </a:r>
            <a:endParaRPr/>
          </a:p>
          <a:p>
            <a:pPr marL="457200" lvl="1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s-ES">
                <a:solidFill>
                  <a:srgbClr val="595959"/>
                </a:solidFill>
              </a:rPr>
              <a:t>*Circuitos socio sanitarios personas-dependientes.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s-ES" sz="2600">
                <a:solidFill>
                  <a:srgbClr val="595959"/>
                </a:solidFill>
              </a:rPr>
              <a:t>Las primeras en reivindicar,</a:t>
            </a:r>
            <a:endParaRPr/>
          </a:p>
          <a:p>
            <a:pPr marL="457200" lvl="1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s-ES">
                <a:solidFill>
                  <a:srgbClr val="595959"/>
                </a:solidFill>
              </a:rPr>
              <a:t>*Impulsoras de políticas y estrategias públicas.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100000"/>
              <a:buNone/>
            </a:pPr>
            <a:r>
              <a:rPr lang="es-ES" sz="2600">
                <a:solidFill>
                  <a:srgbClr val="0070C0"/>
                </a:solidFill>
              </a:rPr>
              <a:t>¿Todo esto nos suena…? </a:t>
            </a:r>
            <a:endParaRPr/>
          </a:p>
          <a:p>
            <a:pPr marL="457200" lvl="1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900">
              <a:solidFill>
                <a:srgbClr val="595959"/>
              </a:solidFill>
            </a:endParaRPr>
          </a:p>
          <a:p>
            <a:pPr marL="457200" lvl="1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900">
              <a:solidFill>
                <a:srgbClr val="595959"/>
              </a:solidFill>
            </a:endParaRPr>
          </a:p>
          <a:p>
            <a:pPr marL="457200" lvl="1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900">
              <a:solidFill>
                <a:srgbClr val="595959"/>
              </a:solidFill>
            </a:endParaRPr>
          </a:p>
          <a:p>
            <a:pPr marL="457200" lvl="1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>
              <a:solidFill>
                <a:srgbClr val="595959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>
              <a:solidFill>
                <a:srgbClr val="595959"/>
              </a:solidFill>
            </a:endParaRPr>
          </a:p>
          <a:p>
            <a:pPr marL="457200" lvl="1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subTitle" idx="1"/>
          </p:nvPr>
        </p:nvSpPr>
        <p:spPr>
          <a:xfrm>
            <a:off x="388687" y="1122497"/>
            <a:ext cx="7549663" cy="5361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r>
              <a:rPr lang="es-ES">
                <a:solidFill>
                  <a:srgbClr val="595959"/>
                </a:solidFill>
              </a:rPr>
              <a:t>**Papel clave de las entidades comunitarias en la intervención socio-sanitaria,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r>
              <a:rPr lang="es-ES">
                <a:solidFill>
                  <a:srgbClr val="595959"/>
                </a:solidFill>
              </a:rPr>
              <a:t>**Nuevo Modelo de atención al VIH, ONG como componentes fundamentales.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r>
              <a:rPr lang="es-ES">
                <a:solidFill>
                  <a:srgbClr val="595959"/>
                </a:solidFill>
              </a:rPr>
              <a:t>**Las entidades comunitarias en la primera línea de la realidad social, llegamos donde “otros no llegan”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>
              <a:solidFill>
                <a:srgbClr val="595959"/>
              </a:solidFill>
            </a:endParaRPr>
          </a:p>
          <a:p>
            <a:pPr marL="457200" lvl="1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/>
          </a:p>
        </p:txBody>
      </p:sp>
      <p:pic>
        <p:nvPicPr>
          <p:cNvPr id="99" name="Google Shape;9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8350" y="375138"/>
            <a:ext cx="4153724" cy="6236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"/>
          <p:cNvSpPr txBox="1">
            <a:spLocks noGrp="1"/>
          </p:cNvSpPr>
          <p:nvPr>
            <p:ph type="subTitle" idx="1"/>
          </p:nvPr>
        </p:nvSpPr>
        <p:spPr>
          <a:xfrm>
            <a:off x="460375" y="968375"/>
            <a:ext cx="5892800" cy="42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ct val="100000"/>
              <a:buNone/>
            </a:pPr>
            <a:r>
              <a:rPr lang="es-ES" sz="2600" b="1">
                <a:solidFill>
                  <a:srgbClr val="2E75B5"/>
                </a:solidFill>
              </a:rPr>
              <a:t>B-Ejemplos de buenas prácticas en entidades comunitarias.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s-ES" sz="2300">
                <a:solidFill>
                  <a:srgbClr val="595959"/>
                </a:solidFill>
              </a:rPr>
              <a:t>**</a:t>
            </a:r>
            <a:r>
              <a:rPr lang="es-ES">
                <a:solidFill>
                  <a:srgbClr val="595959"/>
                </a:solidFill>
              </a:rPr>
              <a:t>El marco de atención: La reducción de daños y riesgos y el enfoque de derechos.</a:t>
            </a:r>
            <a:endParaRPr>
              <a:solidFill>
                <a:srgbClr val="595959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s-ES" sz="2300">
                <a:solidFill>
                  <a:srgbClr val="595959"/>
                </a:solidFill>
              </a:rPr>
              <a:t>**Selección de ONG pioneras en la respuesta al chemsex en diferentes áreas.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s-ES" sz="2300">
                <a:solidFill>
                  <a:srgbClr val="595959"/>
                </a:solidFill>
              </a:rPr>
              <a:t>**Programas consolidados que cuenta con trayectoria y que pueden replicarse en otros territorios.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300">
              <a:solidFill>
                <a:srgbClr val="595959"/>
              </a:solidFill>
            </a:endParaRPr>
          </a:p>
          <a:p>
            <a:pPr marL="457200" lvl="1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900">
              <a:solidFill>
                <a:srgbClr val="595959"/>
              </a:solidFill>
            </a:endParaRPr>
          </a:p>
          <a:p>
            <a:pPr marL="457200" lvl="1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900">
              <a:solidFill>
                <a:srgbClr val="595959"/>
              </a:solidFill>
            </a:endParaRPr>
          </a:p>
          <a:p>
            <a:pPr marL="457200" lvl="1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>
              <a:solidFill>
                <a:srgbClr val="595959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>
              <a:solidFill>
                <a:srgbClr val="595959"/>
              </a:solidFill>
            </a:endParaRPr>
          </a:p>
          <a:p>
            <a:pPr marL="457200" lvl="1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pic>
        <p:nvPicPr>
          <p:cNvPr id="105" name="Google Shape;10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16645" y="1844432"/>
            <a:ext cx="4628766" cy="291513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 txBox="1">
            <a:spLocks noGrp="1"/>
          </p:cNvSpPr>
          <p:nvPr>
            <p:ph type="subTitle" idx="1"/>
          </p:nvPr>
        </p:nvSpPr>
        <p:spPr>
          <a:xfrm>
            <a:off x="319439" y="517617"/>
            <a:ext cx="6093541" cy="2933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None/>
            </a:pPr>
            <a:r>
              <a:rPr lang="es-ES" b="1">
                <a:solidFill>
                  <a:srgbClr val="0070C0"/>
                </a:solidFill>
              </a:rPr>
              <a:t>STOP. Comisión de ChemSex Support.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r>
              <a:rPr lang="es-ES" sz="2000" u="sng">
                <a:solidFill>
                  <a:srgbClr val="59595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https://stopsida.org/voluntariado-chemsex-support/</a:t>
            </a:r>
            <a:endParaRPr sz="2000">
              <a:solidFill>
                <a:srgbClr val="595959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r>
              <a:rPr lang="es-ES" sz="2000">
                <a:solidFill>
                  <a:srgbClr val="595959"/>
                </a:solidFill>
              </a:rPr>
              <a:t>Grupo de pares. La agencia es de las personas usuarias. Acompañamiento y asesoramiento desde iguales.</a:t>
            </a:r>
            <a:endParaRPr sz="2000">
              <a:solidFill>
                <a:srgbClr val="595959"/>
              </a:solidFill>
            </a:endParaRPr>
          </a:p>
          <a:p>
            <a:pPr marL="457200" lvl="1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/>
          </a:p>
        </p:txBody>
      </p:sp>
      <p:sp>
        <p:nvSpPr>
          <p:cNvPr id="111" name="Google Shape;111;p6"/>
          <p:cNvSpPr txBox="1"/>
          <p:nvPr/>
        </p:nvSpPr>
        <p:spPr>
          <a:xfrm>
            <a:off x="319439" y="3502280"/>
            <a:ext cx="6093541" cy="2933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None/>
            </a:pPr>
            <a:r>
              <a:rPr lang="es-ES" sz="2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APOYO POSITIVO.</a:t>
            </a:r>
            <a:endParaRPr/>
          </a:p>
          <a:p>
            <a:pPr marL="0" marR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None/>
            </a:pPr>
            <a:r>
              <a:rPr lang="es-ES" sz="2000" u="sng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https://apoyopositivo.org/que-hacemos/area-de-promocion-de-la-salud/</a:t>
            </a:r>
            <a:endParaRPr sz="20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None/>
            </a:pPr>
            <a:r>
              <a:rPr lang="es-ES" sz="2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Divulgación y formación. Generar contenido efectivo y directo. Tanto personas usuarias como profesionales</a:t>
            </a:r>
            <a:endParaRPr/>
          </a:p>
          <a:p>
            <a:pPr marL="457200" marR="0" lvl="1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6" descr="Es un grupo de voluntarios, usuarios y ex-usuarios cuyo misión es promover la expresión de una sexualidad libre de estigma para las personas que viven y experimentan el fenómeno del Chemsex en España. &#10;&#10;Más info en 👉🏽 https://chemsex.info" title="ChemSex Support de ONG Stop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61150" y="517625"/>
            <a:ext cx="4678750" cy="263179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3" name="Google Shape;113;p6" descr="HABLAMOS DE #CHEMSEX CON ESTRELLA🗯️👠&#10;&#10;El tema, el chill, colocón; el chemsex está mucho más presente de lo que piensas. 📲💥&#10;&#10;En el nuevo capítulo de #UNFOLLOWdeVIRUS, Estrella Xtravaganza y el Dr. Javier Curto cuentan las claves sobre éste fenómeno ¿Quieres escuchar lo que dicen? ¡Que no te lo cuenten! &#10;&#10;Un proyecto de:&#10;&#10;👉 Apoyo Positivo: https://apoyopositivo.org/&#10;👉 En colaboración con Gilead Sciences: https://www.eresvihda.es/&#10;&#10;❕❕¿Conoces el Objetivo 2030?❕❕&#10;&#10;El objetivo 2030, engloba la estrategia de Respuesta Rápida 90-90-90 (FAST TRACK CITIES) que trabaja a nivel municipal, para alcanzar el objetivo denominado horizonte 95-95-95 para el año 2030, que consiste en:&#10;&#10;⚪ 95% de las personas con VIH conozcan su estado serológico&#10;⚪ 95% de quienes estén diagnosticadas sigan un tratamiento adecuado de manera continuada&#10;⚪ 95% de las personas en tratamiento consigan suprimir la carga viral, para que se mantengan sanas y se reduzca el riesgo de transmisión del VIH. &#10;⚪ Con CERO estigma y discriminación. &#10;&#10;Más información 👇&#10;&#10;ℹ️ https://www.unaids.org/es/cities&#10;ℹ️ https://www.mscbs.gob.es/ciudadanos/enfLesiones/enfTransmisibles/sida/FASTRACK/Fast-track.htm&#10;ℹ️ https://www.fast-trackcities.org/&#10;ℹ️ https://www.fast-trackcities.org/sites/default/files/UNAIDS%202016-2021%20Strategy%20-%20On%20the%20Fast-Track%20to%20end%20AIDS%20%282015%29.pdf&#10;&#10;·     Que no puede interpretarse que su contenido puede sustituir al diagnóstico realizado por un Profesional Sanitario y que ante cualquier duda respecto a su contenido deben dirigirse a su Profesional Sanitario,&#10;&#10;·     Y que se trata de una publicación de carácter orientativo y divulgativo, por lo que el lector no debe someterse a tratamientos ni seguir consejos sin dirigirse antes a un Profesional Sanitario." title="El chill, el tema, el colocón…. | Sexualidad y sustancias con Estrella Xtravaganza y Javier Curto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61150" y="3502275"/>
            <a:ext cx="4678750" cy="263179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319439" y="517617"/>
            <a:ext cx="6995761" cy="2933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None/>
            </a:pPr>
            <a:r>
              <a:rPr lang="es-ES" b="1">
                <a:solidFill>
                  <a:srgbClr val="0070C0"/>
                </a:solidFill>
              </a:rPr>
              <a:t>BARCELONA y SEVILLA CHECKPOINT.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s-ES" sz="2000" u="sng">
                <a:solidFill>
                  <a:srgbClr val="59595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https://www.bcncheckpoint.com/atencion-psicologica</a:t>
            </a:r>
            <a:endParaRPr sz="2000">
              <a:solidFill>
                <a:srgbClr val="595959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s-ES" sz="2000" u="sng">
                <a:solidFill>
                  <a:srgbClr val="59595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https://adharasevilla.org/el-centro/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100000"/>
              <a:buNone/>
            </a:pPr>
            <a:r>
              <a:rPr lang="es-ES" sz="2000">
                <a:solidFill>
                  <a:srgbClr val="0070C0"/>
                </a:solidFill>
              </a:rPr>
              <a:t>Hispanosida. ADHARA</a:t>
            </a:r>
            <a:r>
              <a:rPr lang="es-ES" sz="2000">
                <a:solidFill>
                  <a:srgbClr val="595959"/>
                </a:solidFill>
              </a:rPr>
              <a:t>. Atención al Chemsex desde el cribado de ITS y la dispensación de la PREP en clínicas comunitarias.</a:t>
            </a:r>
            <a:endParaRPr/>
          </a:p>
        </p:txBody>
      </p:sp>
      <p:sp>
        <p:nvSpPr>
          <p:cNvPr id="119" name="Google Shape;119;p7"/>
          <p:cNvSpPr txBox="1"/>
          <p:nvPr/>
        </p:nvSpPr>
        <p:spPr>
          <a:xfrm>
            <a:off x="319439" y="3502280"/>
            <a:ext cx="6995761" cy="2933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es-ES" sz="2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IMAGINA MÁS.</a:t>
            </a:r>
            <a:endParaRPr/>
          </a:p>
          <a:p>
            <a:pPr marL="0" marR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r>
              <a:rPr lang="es-ES" sz="2000" u="sng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https://imaginamas.org/chemsex-info/</a:t>
            </a:r>
            <a:endParaRPr sz="20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900"/>
              <a:buFont typeface="Arial"/>
              <a:buNone/>
            </a:pPr>
            <a:r>
              <a:rPr lang="es-ES" sz="19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Prevención selectiva. Informar sobre el Chemsex a GBHSH, mujeres trans y personas no binarias a través de actividades y campañas vinculadas al ocio.</a:t>
            </a:r>
            <a:endParaRPr/>
          </a:p>
          <a:p>
            <a:pPr marL="457200" marR="0" lvl="1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98521" y="517617"/>
            <a:ext cx="3566298" cy="11566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21" name="Google Shape;121;p7"/>
          <p:cNvPicPr preferRelativeResize="0"/>
          <p:nvPr/>
        </p:nvPicPr>
        <p:blipFill rotWithShape="1">
          <a:blip r:embed="rId7">
            <a:alphaModFix/>
          </a:blip>
          <a:srcRect l="7008" t="41681" r="44390" b="26275"/>
          <a:stretch/>
        </p:blipFill>
        <p:spPr>
          <a:xfrm>
            <a:off x="8365335" y="1906579"/>
            <a:ext cx="3032669" cy="112412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22" name="Google Shape;122;p7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l="27299" t="26012" r="28455" b="4929"/>
          <a:stretch/>
        </p:blipFill>
        <p:spPr>
          <a:xfrm>
            <a:off x="7853246" y="3263030"/>
            <a:ext cx="4056845" cy="355995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"/>
          <p:cNvSpPr txBox="1">
            <a:spLocks noGrp="1"/>
          </p:cNvSpPr>
          <p:nvPr>
            <p:ph type="subTitle" idx="1"/>
          </p:nvPr>
        </p:nvSpPr>
        <p:spPr>
          <a:xfrm>
            <a:off x="319439" y="517617"/>
            <a:ext cx="6093541" cy="2933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None/>
            </a:pPr>
            <a:r>
              <a:rPr lang="es-ES" b="1">
                <a:solidFill>
                  <a:srgbClr val="0070C0"/>
                </a:solidFill>
              </a:rPr>
              <a:t>ENERGY CONTROL.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r>
              <a:rPr lang="es-ES" sz="2000" u="sng">
                <a:solidFill>
                  <a:srgbClr val="59595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https://www.chem-safe.org/check-your-chems/</a:t>
            </a:r>
            <a:endParaRPr sz="2000">
              <a:solidFill>
                <a:srgbClr val="595959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r>
              <a:rPr lang="es-ES" sz="2000">
                <a:solidFill>
                  <a:srgbClr val="595959"/>
                </a:solidFill>
              </a:rPr>
              <a:t>Servicio gratuito dirigido a personas usuarias para testear la composición de las sustancias utilizadas en las sesiones de Chemsex. </a:t>
            </a:r>
            <a:endParaRPr/>
          </a:p>
        </p:txBody>
      </p:sp>
      <p:sp>
        <p:nvSpPr>
          <p:cNvPr id="128" name="Google Shape;128;p8"/>
          <p:cNvSpPr txBox="1"/>
          <p:nvPr/>
        </p:nvSpPr>
        <p:spPr>
          <a:xfrm>
            <a:off x="319439" y="3232597"/>
            <a:ext cx="6093541" cy="3090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600"/>
              <a:buFont typeface="Arial"/>
              <a:buNone/>
            </a:pPr>
            <a:r>
              <a:rPr lang="es-ES" sz="26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CESIDA.</a:t>
            </a:r>
            <a:endParaRPr dirty="0"/>
          </a:p>
          <a:p>
            <a:pPr marL="0" marR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r>
              <a:rPr lang="es-ES" sz="2000" u="sng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https://cesida.org/chemsex/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r>
              <a:rPr lang="es-ES" sz="2000" dirty="0" smtClean="0">
                <a:solidFill>
                  <a:srgbClr val="595959"/>
                </a:solidFill>
              </a:rPr>
              <a:t>Tres</a:t>
            </a:r>
            <a:r>
              <a:rPr lang="es-ES" sz="2000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direcciones: </a:t>
            </a:r>
            <a:r>
              <a:rPr lang="es-ES" sz="2000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1-Usuarias</a:t>
            </a:r>
            <a:r>
              <a:rPr lang="es-ES" sz="200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Proyectos como </a:t>
            </a:r>
            <a:r>
              <a:rPr lang="es-ES" sz="2000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Hablemos de la Tina; 2-Profesionales</a:t>
            </a:r>
            <a:r>
              <a:rPr lang="es-ES" sz="200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: Guía de buenas prácticas prevención y abordaje del </a:t>
            </a:r>
            <a:r>
              <a:rPr lang="es-ES" sz="2000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chemsex; 3-Sensibilización Documental Chemsex.</a:t>
            </a:r>
            <a:endParaRPr dirty="0"/>
          </a:p>
        </p:txBody>
      </p:sp>
      <p:pic>
        <p:nvPicPr>
          <p:cNvPr id="129" name="Google Shape;129;p8"/>
          <p:cNvPicPr preferRelativeResize="0"/>
          <p:nvPr/>
        </p:nvPicPr>
        <p:blipFill rotWithShape="1">
          <a:blip r:embed="rId5">
            <a:alphaModFix/>
          </a:blip>
          <a:srcRect l="16312" t="34463" r="18357" b="20819"/>
          <a:stretch/>
        </p:blipFill>
        <p:spPr>
          <a:xfrm>
            <a:off x="6954592" y="1065162"/>
            <a:ext cx="4778062" cy="183883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30" name="Google Shape;130;p8" title="Cartel horizontal dirigido por.png"/>
          <p:cNvPicPr preferRelativeResize="0"/>
          <p:nvPr/>
        </p:nvPicPr>
        <p:blipFill rotWithShape="1">
          <a:blip r:embed="rId6">
            <a:alphaModFix/>
          </a:blip>
          <a:srcRect t="22976" b="3026"/>
          <a:stretch/>
        </p:blipFill>
        <p:spPr>
          <a:xfrm>
            <a:off x="6954592" y="3752381"/>
            <a:ext cx="4958367" cy="205135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"/>
          <p:cNvSpPr txBox="1">
            <a:spLocks noGrp="1"/>
          </p:cNvSpPr>
          <p:nvPr>
            <p:ph type="subTitle" idx="1"/>
          </p:nvPr>
        </p:nvSpPr>
        <p:spPr>
          <a:xfrm>
            <a:off x="319438" y="311555"/>
            <a:ext cx="11232910" cy="2933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None/>
            </a:pPr>
            <a:r>
              <a:rPr lang="es-ES" b="1">
                <a:solidFill>
                  <a:srgbClr val="0070C0"/>
                </a:solidFill>
              </a:rPr>
              <a:t>GTT.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r>
              <a:rPr lang="es-ES" sz="2000" u="sng">
                <a:solidFill>
                  <a:srgbClr val="59595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https://www.gtt-vih.org/publicaciones/drogas-chemsex/</a:t>
            </a:r>
            <a:endParaRPr sz="2000">
              <a:solidFill>
                <a:srgbClr val="595959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r>
              <a:rPr lang="es-ES" sz="2000">
                <a:solidFill>
                  <a:srgbClr val="595959"/>
                </a:solidFill>
              </a:rPr>
              <a:t>Material informativo con evidencia científica dirigido a la reducción de riesgos y daños de las personas que usan drogas recreativas o practican chemsex.</a:t>
            </a:r>
            <a:endParaRPr/>
          </a:p>
        </p:txBody>
      </p:sp>
      <p:pic>
        <p:nvPicPr>
          <p:cNvPr id="136" name="Google Shape;136;p9"/>
          <p:cNvPicPr preferRelativeResize="0"/>
          <p:nvPr/>
        </p:nvPicPr>
        <p:blipFill rotWithShape="1">
          <a:blip r:embed="rId4">
            <a:alphaModFix/>
          </a:blip>
          <a:srcRect l="9186" t="23372" r="11429" b="7967"/>
          <a:stretch/>
        </p:blipFill>
        <p:spPr>
          <a:xfrm>
            <a:off x="2163376" y="2653048"/>
            <a:ext cx="7545034" cy="366903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876</Words>
  <Application>Microsoft Office PowerPoint</Application>
  <PresentationFormat>Panorámica</PresentationFormat>
  <Paragraphs>120</Paragraphs>
  <Slides>16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9" baseType="lpstr">
      <vt:lpstr>Arial</vt:lpstr>
      <vt:lpstr>Calibri</vt:lpstr>
      <vt:lpstr>Tema de Office</vt:lpstr>
      <vt:lpstr>Reducción de riesgos en Chemsex desde el ámbito comunitario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Muchas gracias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Reducción de riesgos en Chemsex desde el ámbito comunitario</dc:title>
  <dc:creator>Miguel Angel Von Wichmann</dc:creator>
  <cp:lastModifiedBy>usuario</cp:lastModifiedBy>
  <cp:revision>2</cp:revision>
  <dcterms:created xsi:type="dcterms:W3CDTF">2020-09-02T10:28:53Z</dcterms:created>
  <dcterms:modified xsi:type="dcterms:W3CDTF">2025-09-09T07:56:50Z</dcterms:modified>
</cp:coreProperties>
</file>