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1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556" r:id="rId3"/>
    <p:sldId id="549" r:id="rId4"/>
    <p:sldId id="550" r:id="rId5"/>
    <p:sldId id="291" r:id="rId6"/>
    <p:sldId id="551" r:id="rId7"/>
    <p:sldId id="552" r:id="rId8"/>
    <p:sldId id="557" r:id="rId9"/>
    <p:sldId id="558" r:id="rId10"/>
    <p:sldId id="563" r:id="rId11"/>
    <p:sldId id="560" r:id="rId12"/>
    <p:sldId id="559" r:id="rId13"/>
    <p:sldId id="561" r:id="rId14"/>
    <p:sldId id="555" r:id="rId15"/>
    <p:sldId id="562" r:id="rId16"/>
    <p:sldId id="548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guel Angel Von Wichmann" initials="MAVW" lastIdx="1" clrIdx="0">
    <p:extLst>
      <p:ext uri="{19B8F6BF-5375-455C-9EA6-DF929625EA0E}">
        <p15:presenceInfo xmlns:p15="http://schemas.microsoft.com/office/powerpoint/2012/main" userId="e96e9f0be12eb37d" providerId="Windows Live"/>
      </p:ext>
    </p:extLst>
  </p:cmAuthor>
  <p:cmAuthor id="2" name="MARIA JOSE FUSTER RUIZ DE APODACA" initials="MJFRDA" lastIdx="6" clrIdx="1">
    <p:extLst>
      <p:ext uri="{19B8F6BF-5375-455C-9EA6-DF929625EA0E}">
        <p15:presenceInfo xmlns:p15="http://schemas.microsoft.com/office/powerpoint/2012/main" userId="MARIA JOSE FUSTER RUIZ DE APODA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68A"/>
    <a:srgbClr val="FF7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9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9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E46A8-2E2B-46CE-BA9B-80F40C0A44B8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375BA44-8675-4A57-B9CF-356F3B59E070}">
      <dgm:prSet/>
      <dgm:spPr/>
      <dgm:t>
        <a:bodyPr/>
        <a:lstStyle/>
        <a:p>
          <a:r>
            <a:rPr lang="en-US"/>
            <a:t>Se estima que la mitad de las personas con VIH tienen 50 años o más.</a:t>
          </a:r>
        </a:p>
      </dgm:t>
    </dgm:pt>
    <dgm:pt modelId="{E587FE93-2FA8-4263-8BFE-80CE33164BBE}" type="parTrans" cxnId="{0D137216-1D8D-4BDE-B574-AA569BD7D87A}">
      <dgm:prSet/>
      <dgm:spPr/>
      <dgm:t>
        <a:bodyPr/>
        <a:lstStyle/>
        <a:p>
          <a:endParaRPr lang="en-US"/>
        </a:p>
      </dgm:t>
    </dgm:pt>
    <dgm:pt modelId="{7205C565-2BF5-484E-B3C5-17D3A538FF0C}" type="sibTrans" cxnId="{0D137216-1D8D-4BDE-B574-AA569BD7D87A}">
      <dgm:prSet/>
      <dgm:spPr/>
      <dgm:t>
        <a:bodyPr/>
        <a:lstStyle/>
        <a:p>
          <a:endParaRPr lang="en-US"/>
        </a:p>
      </dgm:t>
    </dgm:pt>
    <dgm:pt modelId="{547D6307-5E40-4510-935E-9AEACB4B53F6}">
      <dgm:prSet/>
      <dgm:spPr/>
      <dgm:t>
        <a:bodyPr/>
        <a:lstStyle/>
        <a:p>
          <a:r>
            <a:rPr lang="es-ES"/>
            <a:t>Las estimaciones realizadas para el 2030 predicen el “tsunami plateado”: los adultos mayores con el VIH representarán casi el 70% del total de esta población.</a:t>
          </a:r>
          <a:endParaRPr lang="en-US"/>
        </a:p>
      </dgm:t>
    </dgm:pt>
    <dgm:pt modelId="{2D0E63A2-8EE6-4FFB-89BA-E8A6105F5657}" type="parTrans" cxnId="{42BC17AC-B804-4A82-846C-8A7157EE4045}">
      <dgm:prSet/>
      <dgm:spPr/>
      <dgm:t>
        <a:bodyPr/>
        <a:lstStyle/>
        <a:p>
          <a:endParaRPr lang="en-US"/>
        </a:p>
      </dgm:t>
    </dgm:pt>
    <dgm:pt modelId="{541785BA-DD4C-40C7-83E8-AB544B0B269A}" type="sibTrans" cxnId="{42BC17AC-B804-4A82-846C-8A7157EE4045}">
      <dgm:prSet/>
      <dgm:spPr/>
      <dgm:t>
        <a:bodyPr/>
        <a:lstStyle/>
        <a:p>
          <a:endParaRPr lang="en-US"/>
        </a:p>
      </dgm:t>
    </dgm:pt>
    <dgm:pt modelId="{2582C492-03BF-4A57-94FE-243187A93000}">
      <dgm:prSet/>
      <dgm:spPr/>
      <dgm:t>
        <a:bodyPr/>
        <a:lstStyle/>
        <a:p>
          <a:r>
            <a:rPr lang="es-ES"/>
            <a:t>Aproximadamente la mitad de las personas mayores con el VIH son “supervivientes” o “supervivientes a largo plazo”: aquellas que han logrado sobrevivir desde los primeros años de epidemia.</a:t>
          </a:r>
          <a:endParaRPr lang="en-US"/>
        </a:p>
      </dgm:t>
    </dgm:pt>
    <dgm:pt modelId="{55182ECE-90C9-4C53-B446-5256F2FF5091}" type="parTrans" cxnId="{0CB45F4A-4E51-4B62-B567-9850A5123593}">
      <dgm:prSet/>
      <dgm:spPr/>
      <dgm:t>
        <a:bodyPr/>
        <a:lstStyle/>
        <a:p>
          <a:endParaRPr lang="en-US"/>
        </a:p>
      </dgm:t>
    </dgm:pt>
    <dgm:pt modelId="{284F6181-D2F6-4B4C-9B10-6B0CFE17259E}" type="sibTrans" cxnId="{0CB45F4A-4E51-4B62-B567-9850A5123593}">
      <dgm:prSet/>
      <dgm:spPr/>
      <dgm:t>
        <a:bodyPr/>
        <a:lstStyle/>
        <a:p>
          <a:endParaRPr lang="en-US"/>
        </a:p>
      </dgm:t>
    </dgm:pt>
    <dgm:pt modelId="{39F2EA79-F248-4071-86B5-8C62CF41225B}">
      <dgm:prSet/>
      <dgm:spPr/>
      <dgm:t>
        <a:bodyPr/>
        <a:lstStyle/>
        <a:p>
          <a:r>
            <a:rPr lang="es-ES"/>
            <a:t>Las PVVIH envejecen antes y la consecuencia de esto es que tienen situaciones de salud a una edad más temprana en comparación con la población general. Con una década de antelación respecto a la población general.</a:t>
          </a:r>
          <a:endParaRPr lang="en-US"/>
        </a:p>
      </dgm:t>
    </dgm:pt>
    <dgm:pt modelId="{00641BBB-DF52-4D50-95C1-D40F4F0D6F7F}" type="parTrans" cxnId="{52E3628A-34AC-4F8E-A497-5F813A1C00AA}">
      <dgm:prSet/>
      <dgm:spPr/>
      <dgm:t>
        <a:bodyPr/>
        <a:lstStyle/>
        <a:p>
          <a:endParaRPr lang="en-US"/>
        </a:p>
      </dgm:t>
    </dgm:pt>
    <dgm:pt modelId="{5C12E7B9-4C0F-42D4-A966-C8648FFC28D0}" type="sibTrans" cxnId="{52E3628A-34AC-4F8E-A497-5F813A1C00AA}">
      <dgm:prSet/>
      <dgm:spPr/>
      <dgm:t>
        <a:bodyPr/>
        <a:lstStyle/>
        <a:p>
          <a:endParaRPr lang="en-US"/>
        </a:p>
      </dgm:t>
    </dgm:pt>
    <dgm:pt modelId="{24E728D5-2BE1-4189-81C8-5E702A76C90A}">
      <dgm:prSet/>
      <dgm:spPr/>
      <dgm:t>
        <a:bodyPr/>
        <a:lstStyle/>
        <a:p>
          <a:r>
            <a:rPr lang="es-ES"/>
            <a:t>La edad de 50 años es considerada la edad en la que una persona con el VIH es denominada “adulto mayor con infección por el VIH”.</a:t>
          </a:r>
          <a:endParaRPr lang="en-US"/>
        </a:p>
      </dgm:t>
    </dgm:pt>
    <dgm:pt modelId="{16283FF1-8B68-4448-BA64-AFDF470D569B}" type="parTrans" cxnId="{1B25B5E4-4F28-49E7-BD35-863EB20ED1D5}">
      <dgm:prSet/>
      <dgm:spPr/>
      <dgm:t>
        <a:bodyPr/>
        <a:lstStyle/>
        <a:p>
          <a:endParaRPr lang="en-US"/>
        </a:p>
      </dgm:t>
    </dgm:pt>
    <dgm:pt modelId="{CC123D09-8FE9-4513-8208-B95BDA6F139C}" type="sibTrans" cxnId="{1B25B5E4-4F28-49E7-BD35-863EB20ED1D5}">
      <dgm:prSet/>
      <dgm:spPr/>
      <dgm:t>
        <a:bodyPr/>
        <a:lstStyle/>
        <a:p>
          <a:endParaRPr lang="en-US"/>
        </a:p>
      </dgm:t>
    </dgm:pt>
    <dgm:pt modelId="{F26A2759-0888-A346-9571-0594B96DCB88}" type="pres">
      <dgm:prSet presAssocID="{58DE46A8-2E2B-46CE-BA9B-80F40C0A44B8}" presName="Name0" presStyleCnt="0">
        <dgm:presLayoutVars>
          <dgm:dir/>
          <dgm:resizeHandles val="exact"/>
        </dgm:presLayoutVars>
      </dgm:prSet>
      <dgm:spPr/>
    </dgm:pt>
    <dgm:pt modelId="{9B48CF74-2A8D-EF45-92E2-2A1C64506303}" type="pres">
      <dgm:prSet presAssocID="{2375BA44-8675-4A57-B9CF-356F3B59E070}" presName="node" presStyleLbl="node1" presStyleIdx="0" presStyleCnt="5">
        <dgm:presLayoutVars>
          <dgm:bulletEnabled val="1"/>
        </dgm:presLayoutVars>
      </dgm:prSet>
      <dgm:spPr/>
    </dgm:pt>
    <dgm:pt modelId="{F5808C0A-BCC4-2F4A-960F-79C40D9E6D24}" type="pres">
      <dgm:prSet presAssocID="{7205C565-2BF5-484E-B3C5-17D3A538FF0C}" presName="sibTrans" presStyleLbl="sibTrans1D1" presStyleIdx="0" presStyleCnt="4"/>
      <dgm:spPr/>
    </dgm:pt>
    <dgm:pt modelId="{4C6D0366-A575-B94D-9917-60A75452FBDF}" type="pres">
      <dgm:prSet presAssocID="{7205C565-2BF5-484E-B3C5-17D3A538FF0C}" presName="connectorText" presStyleLbl="sibTrans1D1" presStyleIdx="0" presStyleCnt="4"/>
      <dgm:spPr/>
    </dgm:pt>
    <dgm:pt modelId="{E0D0C1EA-CE97-B648-BFDB-0AD69A9E6FAE}" type="pres">
      <dgm:prSet presAssocID="{547D6307-5E40-4510-935E-9AEACB4B53F6}" presName="node" presStyleLbl="node1" presStyleIdx="1" presStyleCnt="5">
        <dgm:presLayoutVars>
          <dgm:bulletEnabled val="1"/>
        </dgm:presLayoutVars>
      </dgm:prSet>
      <dgm:spPr/>
    </dgm:pt>
    <dgm:pt modelId="{E5349E30-B653-8B44-83D1-31681E33407F}" type="pres">
      <dgm:prSet presAssocID="{541785BA-DD4C-40C7-83E8-AB544B0B269A}" presName="sibTrans" presStyleLbl="sibTrans1D1" presStyleIdx="1" presStyleCnt="4"/>
      <dgm:spPr/>
    </dgm:pt>
    <dgm:pt modelId="{83869055-82B0-8342-99BE-96E15A988B81}" type="pres">
      <dgm:prSet presAssocID="{541785BA-DD4C-40C7-83E8-AB544B0B269A}" presName="connectorText" presStyleLbl="sibTrans1D1" presStyleIdx="1" presStyleCnt="4"/>
      <dgm:spPr/>
    </dgm:pt>
    <dgm:pt modelId="{72476D8E-F473-4F40-AEF4-53B2574499EE}" type="pres">
      <dgm:prSet presAssocID="{2582C492-03BF-4A57-94FE-243187A93000}" presName="node" presStyleLbl="node1" presStyleIdx="2" presStyleCnt="5">
        <dgm:presLayoutVars>
          <dgm:bulletEnabled val="1"/>
        </dgm:presLayoutVars>
      </dgm:prSet>
      <dgm:spPr/>
    </dgm:pt>
    <dgm:pt modelId="{6A99AF18-5671-5643-9F09-F9AA86AEEC17}" type="pres">
      <dgm:prSet presAssocID="{284F6181-D2F6-4B4C-9B10-6B0CFE17259E}" presName="sibTrans" presStyleLbl="sibTrans1D1" presStyleIdx="2" presStyleCnt="4"/>
      <dgm:spPr/>
    </dgm:pt>
    <dgm:pt modelId="{6B667D71-DD01-AA42-95AE-9995E528C457}" type="pres">
      <dgm:prSet presAssocID="{284F6181-D2F6-4B4C-9B10-6B0CFE17259E}" presName="connectorText" presStyleLbl="sibTrans1D1" presStyleIdx="2" presStyleCnt="4"/>
      <dgm:spPr/>
    </dgm:pt>
    <dgm:pt modelId="{F620EA22-8233-8C44-A488-72725EB837F1}" type="pres">
      <dgm:prSet presAssocID="{39F2EA79-F248-4071-86B5-8C62CF41225B}" presName="node" presStyleLbl="node1" presStyleIdx="3" presStyleCnt="5">
        <dgm:presLayoutVars>
          <dgm:bulletEnabled val="1"/>
        </dgm:presLayoutVars>
      </dgm:prSet>
      <dgm:spPr/>
    </dgm:pt>
    <dgm:pt modelId="{2639C841-BACE-1B4D-A9D7-D888677E1242}" type="pres">
      <dgm:prSet presAssocID="{5C12E7B9-4C0F-42D4-A966-C8648FFC28D0}" presName="sibTrans" presStyleLbl="sibTrans1D1" presStyleIdx="3" presStyleCnt="4"/>
      <dgm:spPr/>
    </dgm:pt>
    <dgm:pt modelId="{6227F24B-6983-C742-B6F2-1F70ABB37FBF}" type="pres">
      <dgm:prSet presAssocID="{5C12E7B9-4C0F-42D4-A966-C8648FFC28D0}" presName="connectorText" presStyleLbl="sibTrans1D1" presStyleIdx="3" presStyleCnt="4"/>
      <dgm:spPr/>
    </dgm:pt>
    <dgm:pt modelId="{28B132BC-AAE3-3341-B48F-80F4A86EC2D0}" type="pres">
      <dgm:prSet presAssocID="{24E728D5-2BE1-4189-81C8-5E702A76C90A}" presName="node" presStyleLbl="node1" presStyleIdx="4" presStyleCnt="5">
        <dgm:presLayoutVars>
          <dgm:bulletEnabled val="1"/>
        </dgm:presLayoutVars>
      </dgm:prSet>
      <dgm:spPr/>
    </dgm:pt>
  </dgm:ptLst>
  <dgm:cxnLst>
    <dgm:cxn modelId="{5EEB4502-8F49-1840-B44A-93F709835BA8}" type="presOf" srcId="{58DE46A8-2E2B-46CE-BA9B-80F40C0A44B8}" destId="{F26A2759-0888-A346-9571-0594B96DCB88}" srcOrd="0" destOrd="0" presId="urn:microsoft.com/office/officeart/2016/7/layout/RepeatingBendingProcessNew"/>
    <dgm:cxn modelId="{D0EF1115-92EF-614F-B61C-7E45806576A8}" type="presOf" srcId="{39F2EA79-F248-4071-86B5-8C62CF41225B}" destId="{F620EA22-8233-8C44-A488-72725EB837F1}" srcOrd="0" destOrd="0" presId="urn:microsoft.com/office/officeart/2016/7/layout/RepeatingBendingProcessNew"/>
    <dgm:cxn modelId="{0D137216-1D8D-4BDE-B574-AA569BD7D87A}" srcId="{58DE46A8-2E2B-46CE-BA9B-80F40C0A44B8}" destId="{2375BA44-8675-4A57-B9CF-356F3B59E070}" srcOrd="0" destOrd="0" parTransId="{E587FE93-2FA8-4263-8BFE-80CE33164BBE}" sibTransId="{7205C565-2BF5-484E-B3C5-17D3A538FF0C}"/>
    <dgm:cxn modelId="{0CB45F4A-4E51-4B62-B567-9850A5123593}" srcId="{58DE46A8-2E2B-46CE-BA9B-80F40C0A44B8}" destId="{2582C492-03BF-4A57-94FE-243187A93000}" srcOrd="2" destOrd="0" parTransId="{55182ECE-90C9-4C53-B446-5256F2FF5091}" sibTransId="{284F6181-D2F6-4B4C-9B10-6B0CFE17259E}"/>
    <dgm:cxn modelId="{AA09C34E-F03D-054E-9456-785870CC6185}" type="presOf" srcId="{7205C565-2BF5-484E-B3C5-17D3A538FF0C}" destId="{4C6D0366-A575-B94D-9917-60A75452FBDF}" srcOrd="1" destOrd="0" presId="urn:microsoft.com/office/officeart/2016/7/layout/RepeatingBendingProcessNew"/>
    <dgm:cxn modelId="{6A911A76-3025-1249-9295-616734069EF1}" type="presOf" srcId="{541785BA-DD4C-40C7-83E8-AB544B0B269A}" destId="{E5349E30-B653-8B44-83D1-31681E33407F}" srcOrd="0" destOrd="0" presId="urn:microsoft.com/office/officeart/2016/7/layout/RepeatingBendingProcessNew"/>
    <dgm:cxn modelId="{52E3628A-34AC-4F8E-A497-5F813A1C00AA}" srcId="{58DE46A8-2E2B-46CE-BA9B-80F40C0A44B8}" destId="{39F2EA79-F248-4071-86B5-8C62CF41225B}" srcOrd="3" destOrd="0" parTransId="{00641BBB-DF52-4D50-95C1-D40F4F0D6F7F}" sibTransId="{5C12E7B9-4C0F-42D4-A966-C8648FFC28D0}"/>
    <dgm:cxn modelId="{E78DAE90-73D2-474E-97F8-EFD486E93A73}" type="presOf" srcId="{5C12E7B9-4C0F-42D4-A966-C8648FFC28D0}" destId="{6227F24B-6983-C742-B6F2-1F70ABB37FBF}" srcOrd="1" destOrd="0" presId="urn:microsoft.com/office/officeart/2016/7/layout/RepeatingBendingProcessNew"/>
    <dgm:cxn modelId="{1F7B45A8-4897-A942-822E-B76AA55E8735}" type="presOf" srcId="{7205C565-2BF5-484E-B3C5-17D3A538FF0C}" destId="{F5808C0A-BCC4-2F4A-960F-79C40D9E6D24}" srcOrd="0" destOrd="0" presId="urn:microsoft.com/office/officeart/2016/7/layout/RepeatingBendingProcessNew"/>
    <dgm:cxn modelId="{42BC17AC-B804-4A82-846C-8A7157EE4045}" srcId="{58DE46A8-2E2B-46CE-BA9B-80F40C0A44B8}" destId="{547D6307-5E40-4510-935E-9AEACB4B53F6}" srcOrd="1" destOrd="0" parTransId="{2D0E63A2-8EE6-4FFB-89BA-E8A6105F5657}" sibTransId="{541785BA-DD4C-40C7-83E8-AB544B0B269A}"/>
    <dgm:cxn modelId="{B1C480AF-AE94-504D-81C7-2A8A9D4C0138}" type="presOf" srcId="{2582C492-03BF-4A57-94FE-243187A93000}" destId="{72476D8E-F473-4F40-AEF4-53B2574499EE}" srcOrd="0" destOrd="0" presId="urn:microsoft.com/office/officeart/2016/7/layout/RepeatingBendingProcessNew"/>
    <dgm:cxn modelId="{611CC7BB-ED6C-4D49-BD84-4260589616ED}" type="presOf" srcId="{5C12E7B9-4C0F-42D4-A966-C8648FFC28D0}" destId="{2639C841-BACE-1B4D-A9D7-D888677E1242}" srcOrd="0" destOrd="0" presId="urn:microsoft.com/office/officeart/2016/7/layout/RepeatingBendingProcessNew"/>
    <dgm:cxn modelId="{D4B2CDC1-451E-9243-95E4-09244E876478}" type="presOf" srcId="{547D6307-5E40-4510-935E-9AEACB4B53F6}" destId="{E0D0C1EA-CE97-B648-BFDB-0AD69A9E6FAE}" srcOrd="0" destOrd="0" presId="urn:microsoft.com/office/officeart/2016/7/layout/RepeatingBendingProcessNew"/>
    <dgm:cxn modelId="{5E2565CF-7BC6-934A-8E00-C2FF6809546B}" type="presOf" srcId="{24E728D5-2BE1-4189-81C8-5E702A76C90A}" destId="{28B132BC-AAE3-3341-B48F-80F4A86EC2D0}" srcOrd="0" destOrd="0" presId="urn:microsoft.com/office/officeart/2016/7/layout/RepeatingBendingProcessNew"/>
    <dgm:cxn modelId="{668965E4-0E10-B540-B2F0-2C44E7E77838}" type="presOf" srcId="{284F6181-D2F6-4B4C-9B10-6B0CFE17259E}" destId="{6A99AF18-5671-5643-9F09-F9AA86AEEC17}" srcOrd="0" destOrd="0" presId="urn:microsoft.com/office/officeart/2016/7/layout/RepeatingBendingProcessNew"/>
    <dgm:cxn modelId="{1B25B5E4-4F28-49E7-BD35-863EB20ED1D5}" srcId="{58DE46A8-2E2B-46CE-BA9B-80F40C0A44B8}" destId="{24E728D5-2BE1-4189-81C8-5E702A76C90A}" srcOrd="4" destOrd="0" parTransId="{16283FF1-8B68-4448-BA64-AFDF470D569B}" sibTransId="{CC123D09-8FE9-4513-8208-B95BDA6F139C}"/>
    <dgm:cxn modelId="{0473B7E8-3EEE-D349-9508-E70F6A802E9D}" type="presOf" srcId="{541785BA-DD4C-40C7-83E8-AB544B0B269A}" destId="{83869055-82B0-8342-99BE-96E15A988B81}" srcOrd="1" destOrd="0" presId="urn:microsoft.com/office/officeart/2016/7/layout/RepeatingBendingProcessNew"/>
    <dgm:cxn modelId="{165712F6-D041-C649-A3B1-17CA9BB645B4}" type="presOf" srcId="{2375BA44-8675-4A57-B9CF-356F3B59E070}" destId="{9B48CF74-2A8D-EF45-92E2-2A1C64506303}" srcOrd="0" destOrd="0" presId="urn:microsoft.com/office/officeart/2016/7/layout/RepeatingBendingProcessNew"/>
    <dgm:cxn modelId="{6356EDF7-E14D-E043-AB7F-378BE99C83B4}" type="presOf" srcId="{284F6181-D2F6-4B4C-9B10-6B0CFE17259E}" destId="{6B667D71-DD01-AA42-95AE-9995E528C457}" srcOrd="1" destOrd="0" presId="urn:microsoft.com/office/officeart/2016/7/layout/RepeatingBendingProcessNew"/>
    <dgm:cxn modelId="{7DBF96BD-2324-DB42-8C38-0BBD164960AD}" type="presParOf" srcId="{F26A2759-0888-A346-9571-0594B96DCB88}" destId="{9B48CF74-2A8D-EF45-92E2-2A1C64506303}" srcOrd="0" destOrd="0" presId="urn:microsoft.com/office/officeart/2016/7/layout/RepeatingBendingProcessNew"/>
    <dgm:cxn modelId="{EC9B0F05-54F3-1F46-A397-F0DEB7BEF398}" type="presParOf" srcId="{F26A2759-0888-A346-9571-0594B96DCB88}" destId="{F5808C0A-BCC4-2F4A-960F-79C40D9E6D24}" srcOrd="1" destOrd="0" presId="urn:microsoft.com/office/officeart/2016/7/layout/RepeatingBendingProcessNew"/>
    <dgm:cxn modelId="{A146CBB6-753F-8341-AD99-9F2F8AFDAF84}" type="presParOf" srcId="{F5808C0A-BCC4-2F4A-960F-79C40D9E6D24}" destId="{4C6D0366-A575-B94D-9917-60A75452FBDF}" srcOrd="0" destOrd="0" presId="urn:microsoft.com/office/officeart/2016/7/layout/RepeatingBendingProcessNew"/>
    <dgm:cxn modelId="{1E190E23-3D18-9A4C-827D-57ED5CE08697}" type="presParOf" srcId="{F26A2759-0888-A346-9571-0594B96DCB88}" destId="{E0D0C1EA-CE97-B648-BFDB-0AD69A9E6FAE}" srcOrd="2" destOrd="0" presId="urn:microsoft.com/office/officeart/2016/7/layout/RepeatingBendingProcessNew"/>
    <dgm:cxn modelId="{4CD5B03F-C0E1-EA4D-86F5-4F9477E8CD37}" type="presParOf" srcId="{F26A2759-0888-A346-9571-0594B96DCB88}" destId="{E5349E30-B653-8B44-83D1-31681E33407F}" srcOrd="3" destOrd="0" presId="urn:microsoft.com/office/officeart/2016/7/layout/RepeatingBendingProcessNew"/>
    <dgm:cxn modelId="{586FFAB4-E1FD-9F44-ADDB-99E7A35BD294}" type="presParOf" srcId="{E5349E30-B653-8B44-83D1-31681E33407F}" destId="{83869055-82B0-8342-99BE-96E15A988B81}" srcOrd="0" destOrd="0" presId="urn:microsoft.com/office/officeart/2016/7/layout/RepeatingBendingProcessNew"/>
    <dgm:cxn modelId="{D4CA5778-3B20-9444-AA9E-11A3909962F3}" type="presParOf" srcId="{F26A2759-0888-A346-9571-0594B96DCB88}" destId="{72476D8E-F473-4F40-AEF4-53B2574499EE}" srcOrd="4" destOrd="0" presId="urn:microsoft.com/office/officeart/2016/7/layout/RepeatingBendingProcessNew"/>
    <dgm:cxn modelId="{732D7ADF-759B-5B4F-B50C-C6D16920C96F}" type="presParOf" srcId="{F26A2759-0888-A346-9571-0594B96DCB88}" destId="{6A99AF18-5671-5643-9F09-F9AA86AEEC17}" srcOrd="5" destOrd="0" presId="urn:microsoft.com/office/officeart/2016/7/layout/RepeatingBendingProcessNew"/>
    <dgm:cxn modelId="{31C67C1D-4B02-E044-9BFA-9AFDBC29B1A9}" type="presParOf" srcId="{6A99AF18-5671-5643-9F09-F9AA86AEEC17}" destId="{6B667D71-DD01-AA42-95AE-9995E528C457}" srcOrd="0" destOrd="0" presId="urn:microsoft.com/office/officeart/2016/7/layout/RepeatingBendingProcessNew"/>
    <dgm:cxn modelId="{EDAF0DB5-73B0-0C44-9375-A1F78A690C2E}" type="presParOf" srcId="{F26A2759-0888-A346-9571-0594B96DCB88}" destId="{F620EA22-8233-8C44-A488-72725EB837F1}" srcOrd="6" destOrd="0" presId="urn:microsoft.com/office/officeart/2016/7/layout/RepeatingBendingProcessNew"/>
    <dgm:cxn modelId="{FBFB7929-0F65-F443-8BCB-F273700DF466}" type="presParOf" srcId="{F26A2759-0888-A346-9571-0594B96DCB88}" destId="{2639C841-BACE-1B4D-A9D7-D888677E1242}" srcOrd="7" destOrd="0" presId="urn:microsoft.com/office/officeart/2016/7/layout/RepeatingBendingProcessNew"/>
    <dgm:cxn modelId="{4B94BD8F-F731-D342-A99C-F057F6BF320A}" type="presParOf" srcId="{2639C841-BACE-1B4D-A9D7-D888677E1242}" destId="{6227F24B-6983-C742-B6F2-1F70ABB37FBF}" srcOrd="0" destOrd="0" presId="urn:microsoft.com/office/officeart/2016/7/layout/RepeatingBendingProcessNew"/>
    <dgm:cxn modelId="{EB39BADD-216C-0848-BE27-CA0FB9D9E20D}" type="presParOf" srcId="{F26A2759-0888-A346-9571-0594B96DCB88}" destId="{28B132BC-AAE3-3341-B48F-80F4A86EC2D0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DA5A0DC-AC94-43F2-8E5F-6F4C9006AECD}" type="doc">
      <dgm:prSet loTypeId="urn:microsoft.com/office/officeart/2016/7/layout/LinearBlockProcessNumbered" loCatId="process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6E5D605-2353-4275-AE33-20FA649CDAB9}">
      <dgm:prSet/>
      <dgm:spPr/>
      <dgm:t>
        <a:bodyPr/>
        <a:lstStyle/>
        <a:p>
          <a:r>
            <a:rPr lang="es-ES" b="1"/>
            <a:t>La evaluación de incapacidad es incompleta</a:t>
          </a:r>
          <a:r>
            <a:rPr lang="es-ES"/>
            <a:t>: Los Equipos de Valoración de Incapacidades (EVI) no consideran adecuadamente los factores biopsicosociales del VIH.</a:t>
          </a:r>
          <a:endParaRPr lang="en-US"/>
        </a:p>
      </dgm:t>
    </dgm:pt>
    <dgm:pt modelId="{A04598BF-624B-4458-83BF-33381201C1C1}" type="parTrans" cxnId="{6AD5D431-23EA-4136-BEC3-4FE6A4E53171}">
      <dgm:prSet/>
      <dgm:spPr/>
      <dgm:t>
        <a:bodyPr/>
        <a:lstStyle/>
        <a:p>
          <a:endParaRPr lang="en-US"/>
        </a:p>
      </dgm:t>
    </dgm:pt>
    <dgm:pt modelId="{49B9DAB0-54A6-4311-B29F-FA18887F2594}" type="sibTrans" cxnId="{6AD5D431-23EA-4136-BEC3-4FE6A4E53171}">
      <dgm:prSet phldrT="01"/>
      <dgm:spPr/>
      <dgm:t>
        <a:bodyPr/>
        <a:lstStyle/>
        <a:p>
          <a:r>
            <a:rPr lang="en-US" dirty="0"/>
            <a:t>01</a:t>
          </a:r>
        </a:p>
      </dgm:t>
    </dgm:pt>
    <dgm:pt modelId="{6BEDC3A8-85D7-40BA-87A0-327844C4F739}">
      <dgm:prSet/>
      <dgm:spPr/>
      <dgm:t>
        <a:bodyPr/>
        <a:lstStyle/>
        <a:p>
          <a:r>
            <a:rPr lang="es-ES" b="1" dirty="0"/>
            <a:t>Se ignoran los efectos a largo plazo del diagnóstico temprano</a:t>
          </a:r>
          <a:r>
            <a:rPr lang="es-ES" dirty="0"/>
            <a:t>: Quienes fueron diagnosticados antes de 1996 pueden tener secuelas físicas y emocionales por tratamientos antiguos y por haber vivido el estigma del sida.</a:t>
          </a:r>
          <a:endParaRPr lang="en-US" dirty="0"/>
        </a:p>
      </dgm:t>
    </dgm:pt>
    <dgm:pt modelId="{2AE5E777-1BFD-4E89-9865-B2758829A0C0}" type="parTrans" cxnId="{1A400719-AF25-4602-92C5-EDCA1B2C7D83}">
      <dgm:prSet/>
      <dgm:spPr/>
      <dgm:t>
        <a:bodyPr/>
        <a:lstStyle/>
        <a:p>
          <a:endParaRPr lang="en-US"/>
        </a:p>
      </dgm:t>
    </dgm:pt>
    <dgm:pt modelId="{AF68AAE6-E62F-407E-B099-0AB0FC50AFD7}" type="sibTrans" cxnId="{1A400719-AF25-4602-92C5-EDCA1B2C7D83}">
      <dgm:prSet phldrT="02"/>
      <dgm:spPr/>
      <dgm:t>
        <a:bodyPr/>
        <a:lstStyle/>
        <a:p>
          <a:r>
            <a:rPr lang="en-US"/>
            <a:t>02</a:t>
          </a:r>
        </a:p>
      </dgm:t>
    </dgm:pt>
    <dgm:pt modelId="{F263D914-0B82-40C8-A67A-94EDD78827EB}">
      <dgm:prSet/>
      <dgm:spPr/>
      <dgm:t>
        <a:bodyPr/>
        <a:lstStyle/>
        <a:p>
          <a:r>
            <a:rPr lang="es-ES" b="1"/>
            <a:t>Existe un enfoque reduccionista en las valoraciones médicas</a:t>
          </a:r>
          <a:r>
            <a:rPr lang="es-ES"/>
            <a:t>: Las comorbilidades y síntomas se analizan por separado, sin tener en cuenta su efecto conjunto en la capacidad de trabajar.</a:t>
          </a:r>
          <a:endParaRPr lang="en-US"/>
        </a:p>
      </dgm:t>
    </dgm:pt>
    <dgm:pt modelId="{C965311B-E8F8-401A-A1D2-2370C99A0230}" type="parTrans" cxnId="{19B2525D-8826-4709-9B88-FAD13FCCA1A9}">
      <dgm:prSet/>
      <dgm:spPr/>
      <dgm:t>
        <a:bodyPr/>
        <a:lstStyle/>
        <a:p>
          <a:endParaRPr lang="en-US"/>
        </a:p>
      </dgm:t>
    </dgm:pt>
    <dgm:pt modelId="{1571116A-C44B-42B2-B293-C48F26AD4031}" type="sibTrans" cxnId="{19B2525D-8826-4709-9B88-FAD13FCCA1A9}">
      <dgm:prSet phldrT="03"/>
      <dgm:spPr/>
      <dgm:t>
        <a:bodyPr/>
        <a:lstStyle/>
        <a:p>
          <a:r>
            <a:rPr lang="en-US"/>
            <a:t>03</a:t>
          </a:r>
        </a:p>
      </dgm:t>
    </dgm:pt>
    <dgm:pt modelId="{83010255-8B43-EA40-8606-FD9AA392688E}" type="pres">
      <dgm:prSet presAssocID="{7DA5A0DC-AC94-43F2-8E5F-6F4C9006AECD}" presName="Name0" presStyleCnt="0">
        <dgm:presLayoutVars>
          <dgm:animLvl val="lvl"/>
          <dgm:resizeHandles val="exact"/>
        </dgm:presLayoutVars>
      </dgm:prSet>
      <dgm:spPr/>
    </dgm:pt>
    <dgm:pt modelId="{F1A42E44-A774-6241-AC57-37D0E611871A}" type="pres">
      <dgm:prSet presAssocID="{76E5D605-2353-4275-AE33-20FA649CDAB9}" presName="compositeNode" presStyleCnt="0">
        <dgm:presLayoutVars>
          <dgm:bulletEnabled val="1"/>
        </dgm:presLayoutVars>
      </dgm:prSet>
      <dgm:spPr/>
    </dgm:pt>
    <dgm:pt modelId="{43ABC1DA-FC99-9F4A-B882-D482FCC4D766}" type="pres">
      <dgm:prSet presAssocID="{76E5D605-2353-4275-AE33-20FA649CDAB9}" presName="bgRect" presStyleLbl="alignNode1" presStyleIdx="0" presStyleCnt="3"/>
      <dgm:spPr/>
    </dgm:pt>
    <dgm:pt modelId="{BC16AA3C-CD78-3448-96AE-3BB43E01DC7E}" type="pres">
      <dgm:prSet presAssocID="{49B9DAB0-54A6-4311-B29F-FA18887F2594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01B65A7C-1E68-2944-9F23-6BC7E30FCE1B}" type="pres">
      <dgm:prSet presAssocID="{76E5D605-2353-4275-AE33-20FA649CDAB9}" presName="nodeRect" presStyleLbl="alignNode1" presStyleIdx="0" presStyleCnt="3">
        <dgm:presLayoutVars>
          <dgm:bulletEnabled val="1"/>
        </dgm:presLayoutVars>
      </dgm:prSet>
      <dgm:spPr/>
    </dgm:pt>
    <dgm:pt modelId="{E13D49C6-6C9E-7548-87C2-D0BA81D3CB2A}" type="pres">
      <dgm:prSet presAssocID="{49B9DAB0-54A6-4311-B29F-FA18887F2594}" presName="sibTrans" presStyleCnt="0"/>
      <dgm:spPr/>
    </dgm:pt>
    <dgm:pt modelId="{9619A742-F8FB-A141-981D-83188F131B20}" type="pres">
      <dgm:prSet presAssocID="{6BEDC3A8-85D7-40BA-87A0-327844C4F739}" presName="compositeNode" presStyleCnt="0">
        <dgm:presLayoutVars>
          <dgm:bulletEnabled val="1"/>
        </dgm:presLayoutVars>
      </dgm:prSet>
      <dgm:spPr/>
    </dgm:pt>
    <dgm:pt modelId="{B565FB51-465F-B746-9A59-784606DD730C}" type="pres">
      <dgm:prSet presAssocID="{6BEDC3A8-85D7-40BA-87A0-327844C4F739}" presName="bgRect" presStyleLbl="alignNode1" presStyleIdx="1" presStyleCnt="3"/>
      <dgm:spPr/>
    </dgm:pt>
    <dgm:pt modelId="{93F1E8C1-ED5C-1541-AADB-95D460142115}" type="pres">
      <dgm:prSet presAssocID="{AF68AAE6-E62F-407E-B099-0AB0FC50AFD7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0AB8D63D-8350-D240-A2A7-2C08A290F4FE}" type="pres">
      <dgm:prSet presAssocID="{6BEDC3A8-85D7-40BA-87A0-327844C4F739}" presName="nodeRect" presStyleLbl="alignNode1" presStyleIdx="1" presStyleCnt="3">
        <dgm:presLayoutVars>
          <dgm:bulletEnabled val="1"/>
        </dgm:presLayoutVars>
      </dgm:prSet>
      <dgm:spPr/>
    </dgm:pt>
    <dgm:pt modelId="{ECCDD75B-608C-2942-8651-62CC30EFE3FE}" type="pres">
      <dgm:prSet presAssocID="{AF68AAE6-E62F-407E-B099-0AB0FC50AFD7}" presName="sibTrans" presStyleCnt="0"/>
      <dgm:spPr/>
    </dgm:pt>
    <dgm:pt modelId="{A245EC6B-DB85-C64C-BAB7-04F80AC08358}" type="pres">
      <dgm:prSet presAssocID="{F263D914-0B82-40C8-A67A-94EDD78827EB}" presName="compositeNode" presStyleCnt="0">
        <dgm:presLayoutVars>
          <dgm:bulletEnabled val="1"/>
        </dgm:presLayoutVars>
      </dgm:prSet>
      <dgm:spPr/>
    </dgm:pt>
    <dgm:pt modelId="{24FF09CE-DEF0-F34B-A65D-06D61ABE2FFC}" type="pres">
      <dgm:prSet presAssocID="{F263D914-0B82-40C8-A67A-94EDD78827EB}" presName="bgRect" presStyleLbl="alignNode1" presStyleIdx="2" presStyleCnt="3"/>
      <dgm:spPr/>
    </dgm:pt>
    <dgm:pt modelId="{1CE1CC40-5D58-BE4B-9B86-8BDABC044F38}" type="pres">
      <dgm:prSet presAssocID="{1571116A-C44B-42B2-B293-C48F26AD4031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613F31A3-9D7F-D444-BBDE-1282CB944525}" type="pres">
      <dgm:prSet presAssocID="{F263D914-0B82-40C8-A67A-94EDD78827EB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319A1105-53B1-4C49-A52D-8BFBBA579E14}" type="presOf" srcId="{76E5D605-2353-4275-AE33-20FA649CDAB9}" destId="{43ABC1DA-FC99-9F4A-B882-D482FCC4D766}" srcOrd="0" destOrd="0" presId="urn:microsoft.com/office/officeart/2016/7/layout/LinearBlockProcessNumbered"/>
    <dgm:cxn modelId="{1A400719-AF25-4602-92C5-EDCA1B2C7D83}" srcId="{7DA5A0DC-AC94-43F2-8E5F-6F4C9006AECD}" destId="{6BEDC3A8-85D7-40BA-87A0-327844C4F739}" srcOrd="1" destOrd="0" parTransId="{2AE5E777-1BFD-4E89-9865-B2758829A0C0}" sibTransId="{AF68AAE6-E62F-407E-B099-0AB0FC50AFD7}"/>
    <dgm:cxn modelId="{A2D69319-0AD0-B549-BF8F-95FD364BFA9A}" type="presOf" srcId="{49B9DAB0-54A6-4311-B29F-FA18887F2594}" destId="{BC16AA3C-CD78-3448-96AE-3BB43E01DC7E}" srcOrd="0" destOrd="0" presId="urn:microsoft.com/office/officeart/2016/7/layout/LinearBlockProcessNumbered"/>
    <dgm:cxn modelId="{0B627220-6BB8-CC4B-A18F-1B922970D2F2}" type="presOf" srcId="{6BEDC3A8-85D7-40BA-87A0-327844C4F739}" destId="{B565FB51-465F-B746-9A59-784606DD730C}" srcOrd="0" destOrd="0" presId="urn:microsoft.com/office/officeart/2016/7/layout/LinearBlockProcessNumbered"/>
    <dgm:cxn modelId="{6AD5D431-23EA-4136-BEC3-4FE6A4E53171}" srcId="{7DA5A0DC-AC94-43F2-8E5F-6F4C9006AECD}" destId="{76E5D605-2353-4275-AE33-20FA649CDAB9}" srcOrd="0" destOrd="0" parTransId="{A04598BF-624B-4458-83BF-33381201C1C1}" sibTransId="{49B9DAB0-54A6-4311-B29F-FA18887F2594}"/>
    <dgm:cxn modelId="{EFEF1D50-E10B-2645-A199-0970C20A06CF}" type="presOf" srcId="{76E5D605-2353-4275-AE33-20FA649CDAB9}" destId="{01B65A7C-1E68-2944-9F23-6BC7E30FCE1B}" srcOrd="1" destOrd="0" presId="urn:microsoft.com/office/officeart/2016/7/layout/LinearBlockProcessNumbered"/>
    <dgm:cxn modelId="{19B2525D-8826-4709-9B88-FAD13FCCA1A9}" srcId="{7DA5A0DC-AC94-43F2-8E5F-6F4C9006AECD}" destId="{F263D914-0B82-40C8-A67A-94EDD78827EB}" srcOrd="2" destOrd="0" parTransId="{C965311B-E8F8-401A-A1D2-2370C99A0230}" sibTransId="{1571116A-C44B-42B2-B293-C48F26AD4031}"/>
    <dgm:cxn modelId="{8A98715E-2957-D34A-83D4-02C565575B78}" type="presOf" srcId="{1571116A-C44B-42B2-B293-C48F26AD4031}" destId="{1CE1CC40-5D58-BE4B-9B86-8BDABC044F38}" srcOrd="0" destOrd="0" presId="urn:microsoft.com/office/officeart/2016/7/layout/LinearBlockProcessNumbered"/>
    <dgm:cxn modelId="{E9F6A493-FBF8-3740-B23E-B7FBE460682A}" type="presOf" srcId="{6BEDC3A8-85D7-40BA-87A0-327844C4F739}" destId="{0AB8D63D-8350-D240-A2A7-2C08A290F4FE}" srcOrd="1" destOrd="0" presId="urn:microsoft.com/office/officeart/2016/7/layout/LinearBlockProcessNumbered"/>
    <dgm:cxn modelId="{FD255EA4-FFBC-7D43-82DC-EABD400C11C3}" type="presOf" srcId="{F263D914-0B82-40C8-A67A-94EDD78827EB}" destId="{24FF09CE-DEF0-F34B-A65D-06D61ABE2FFC}" srcOrd="0" destOrd="0" presId="urn:microsoft.com/office/officeart/2016/7/layout/LinearBlockProcessNumbered"/>
    <dgm:cxn modelId="{10F6E2CD-7785-F440-B154-EEB72ABB88BD}" type="presOf" srcId="{F263D914-0B82-40C8-A67A-94EDD78827EB}" destId="{613F31A3-9D7F-D444-BBDE-1282CB944525}" srcOrd="1" destOrd="0" presId="urn:microsoft.com/office/officeart/2016/7/layout/LinearBlockProcessNumbered"/>
    <dgm:cxn modelId="{DCAE22E6-E1E5-804F-8CED-3A52C652AC45}" type="presOf" srcId="{AF68AAE6-E62F-407E-B099-0AB0FC50AFD7}" destId="{93F1E8C1-ED5C-1541-AADB-95D460142115}" srcOrd="0" destOrd="0" presId="urn:microsoft.com/office/officeart/2016/7/layout/LinearBlockProcessNumbered"/>
    <dgm:cxn modelId="{6B3E99EA-00B5-264B-ACE3-EA10F119E59F}" type="presOf" srcId="{7DA5A0DC-AC94-43F2-8E5F-6F4C9006AECD}" destId="{83010255-8B43-EA40-8606-FD9AA392688E}" srcOrd="0" destOrd="0" presId="urn:microsoft.com/office/officeart/2016/7/layout/LinearBlockProcessNumbered"/>
    <dgm:cxn modelId="{9CFFE044-044D-E34C-841C-ECF21ABC7D9A}" type="presParOf" srcId="{83010255-8B43-EA40-8606-FD9AA392688E}" destId="{F1A42E44-A774-6241-AC57-37D0E611871A}" srcOrd="0" destOrd="0" presId="urn:microsoft.com/office/officeart/2016/7/layout/LinearBlockProcessNumbered"/>
    <dgm:cxn modelId="{B33AC0EA-529B-A743-BB99-9A9E1BF5BB19}" type="presParOf" srcId="{F1A42E44-A774-6241-AC57-37D0E611871A}" destId="{43ABC1DA-FC99-9F4A-B882-D482FCC4D766}" srcOrd="0" destOrd="0" presId="urn:microsoft.com/office/officeart/2016/7/layout/LinearBlockProcessNumbered"/>
    <dgm:cxn modelId="{F1C7DD1F-5CFC-8E44-8EFC-ED35F3D587DA}" type="presParOf" srcId="{F1A42E44-A774-6241-AC57-37D0E611871A}" destId="{BC16AA3C-CD78-3448-96AE-3BB43E01DC7E}" srcOrd="1" destOrd="0" presId="urn:microsoft.com/office/officeart/2016/7/layout/LinearBlockProcessNumbered"/>
    <dgm:cxn modelId="{0415651D-72D6-4E43-8A7A-ED10DAB0D27D}" type="presParOf" srcId="{F1A42E44-A774-6241-AC57-37D0E611871A}" destId="{01B65A7C-1E68-2944-9F23-6BC7E30FCE1B}" srcOrd="2" destOrd="0" presId="urn:microsoft.com/office/officeart/2016/7/layout/LinearBlockProcessNumbered"/>
    <dgm:cxn modelId="{6E6FF231-2786-2040-A809-E8957764DD2A}" type="presParOf" srcId="{83010255-8B43-EA40-8606-FD9AA392688E}" destId="{E13D49C6-6C9E-7548-87C2-D0BA81D3CB2A}" srcOrd="1" destOrd="0" presId="urn:microsoft.com/office/officeart/2016/7/layout/LinearBlockProcessNumbered"/>
    <dgm:cxn modelId="{89B5DD66-7AB4-CE47-8CA8-F09790377EB3}" type="presParOf" srcId="{83010255-8B43-EA40-8606-FD9AA392688E}" destId="{9619A742-F8FB-A141-981D-83188F131B20}" srcOrd="2" destOrd="0" presId="urn:microsoft.com/office/officeart/2016/7/layout/LinearBlockProcessNumbered"/>
    <dgm:cxn modelId="{F0C8AF18-896D-B24B-840B-E17D5E904A87}" type="presParOf" srcId="{9619A742-F8FB-A141-981D-83188F131B20}" destId="{B565FB51-465F-B746-9A59-784606DD730C}" srcOrd="0" destOrd="0" presId="urn:microsoft.com/office/officeart/2016/7/layout/LinearBlockProcessNumbered"/>
    <dgm:cxn modelId="{538D9B1E-DB26-3F4B-9547-15DA52F8E069}" type="presParOf" srcId="{9619A742-F8FB-A141-981D-83188F131B20}" destId="{93F1E8C1-ED5C-1541-AADB-95D460142115}" srcOrd="1" destOrd="0" presId="urn:microsoft.com/office/officeart/2016/7/layout/LinearBlockProcessNumbered"/>
    <dgm:cxn modelId="{51E7A2B0-0F5D-5E4D-BB3F-0FCEF4E4408C}" type="presParOf" srcId="{9619A742-F8FB-A141-981D-83188F131B20}" destId="{0AB8D63D-8350-D240-A2A7-2C08A290F4FE}" srcOrd="2" destOrd="0" presId="urn:microsoft.com/office/officeart/2016/7/layout/LinearBlockProcessNumbered"/>
    <dgm:cxn modelId="{35658C43-F2D7-B64C-99C4-520C39DF7620}" type="presParOf" srcId="{83010255-8B43-EA40-8606-FD9AA392688E}" destId="{ECCDD75B-608C-2942-8651-62CC30EFE3FE}" srcOrd="3" destOrd="0" presId="urn:microsoft.com/office/officeart/2016/7/layout/LinearBlockProcessNumbered"/>
    <dgm:cxn modelId="{F687FAB2-4B4D-354E-82CF-4A696AD7FC09}" type="presParOf" srcId="{83010255-8B43-EA40-8606-FD9AA392688E}" destId="{A245EC6B-DB85-C64C-BAB7-04F80AC08358}" srcOrd="4" destOrd="0" presId="urn:microsoft.com/office/officeart/2016/7/layout/LinearBlockProcessNumbered"/>
    <dgm:cxn modelId="{CA49F2E1-8B4A-4B4B-A480-43E78BA97FBD}" type="presParOf" srcId="{A245EC6B-DB85-C64C-BAB7-04F80AC08358}" destId="{24FF09CE-DEF0-F34B-A65D-06D61ABE2FFC}" srcOrd="0" destOrd="0" presId="urn:microsoft.com/office/officeart/2016/7/layout/LinearBlockProcessNumbered"/>
    <dgm:cxn modelId="{57889451-C7AA-0B4C-9BC4-1D86EC26F648}" type="presParOf" srcId="{A245EC6B-DB85-C64C-BAB7-04F80AC08358}" destId="{1CE1CC40-5D58-BE4B-9B86-8BDABC044F38}" srcOrd="1" destOrd="0" presId="urn:microsoft.com/office/officeart/2016/7/layout/LinearBlockProcessNumbered"/>
    <dgm:cxn modelId="{12005BDF-C7C5-0440-8EE5-E539B80FD2B6}" type="presParOf" srcId="{A245EC6B-DB85-C64C-BAB7-04F80AC08358}" destId="{613F31A3-9D7F-D444-BBDE-1282CB94452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2C3772-D175-4363-95CB-8AAB163B3E40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B2CB14C-5041-4410-81EE-81A1F3B6DF64}">
      <dgm:prSet/>
      <dgm:spPr/>
      <dgm:t>
        <a:bodyPr/>
        <a:lstStyle/>
        <a:p>
          <a:pPr algn="just"/>
          <a:r>
            <a:rPr lang="es-ES" b="1"/>
            <a:t>Muchas personas no reciben ningún grado de incapacidad</a:t>
          </a:r>
          <a:r>
            <a:rPr lang="es-ES"/>
            <a:t>: Esto las deja sin apoyo económico, social ni opciones realistas de reincorporación al mercado laboral.</a:t>
          </a:r>
          <a:endParaRPr lang="en-US"/>
        </a:p>
      </dgm:t>
    </dgm:pt>
    <dgm:pt modelId="{B2EC7879-2F50-4723-B4D8-190C6F09FAFE}" type="parTrans" cxnId="{71A876F8-DF5C-42B7-825A-EB9A882518F0}">
      <dgm:prSet/>
      <dgm:spPr/>
      <dgm:t>
        <a:bodyPr/>
        <a:lstStyle/>
        <a:p>
          <a:pPr algn="just"/>
          <a:endParaRPr lang="en-US"/>
        </a:p>
      </dgm:t>
    </dgm:pt>
    <dgm:pt modelId="{0183CB10-7236-46EB-87D8-B067C99CAC76}" type="sibTrans" cxnId="{71A876F8-DF5C-42B7-825A-EB9A882518F0}">
      <dgm:prSet/>
      <dgm:spPr/>
      <dgm:t>
        <a:bodyPr/>
        <a:lstStyle/>
        <a:p>
          <a:pPr algn="just"/>
          <a:endParaRPr lang="en-US"/>
        </a:p>
      </dgm:t>
    </dgm:pt>
    <dgm:pt modelId="{FA2B5884-4E45-415C-8DB0-DF435D9CBD06}">
      <dgm:prSet/>
      <dgm:spPr/>
      <dgm:t>
        <a:bodyPr/>
        <a:lstStyle/>
        <a:p>
          <a:pPr algn="just"/>
          <a:r>
            <a:rPr lang="es-ES" b="1" dirty="0"/>
            <a:t>La retirada de la incapacidad</a:t>
          </a:r>
          <a:r>
            <a:rPr lang="es-ES" dirty="0"/>
            <a:t>: Algunas personas con VIH pierden el reconocimiento previo de incapacidad sin que se les ofrezca una alternativa viable de protección o inserción social.</a:t>
          </a:r>
          <a:endParaRPr lang="en-US" dirty="0"/>
        </a:p>
      </dgm:t>
    </dgm:pt>
    <dgm:pt modelId="{B7DDDC5A-3549-41B9-A89D-BFB7F17FB61A}" type="parTrans" cxnId="{6BDD2EBB-15FB-4762-B31F-2F7F17F63E04}">
      <dgm:prSet/>
      <dgm:spPr/>
      <dgm:t>
        <a:bodyPr/>
        <a:lstStyle/>
        <a:p>
          <a:pPr algn="just"/>
          <a:endParaRPr lang="en-US"/>
        </a:p>
      </dgm:t>
    </dgm:pt>
    <dgm:pt modelId="{6700B569-045A-4595-9476-F7C8FB6C1FC3}" type="sibTrans" cxnId="{6BDD2EBB-15FB-4762-B31F-2F7F17F63E04}">
      <dgm:prSet/>
      <dgm:spPr/>
      <dgm:t>
        <a:bodyPr/>
        <a:lstStyle/>
        <a:p>
          <a:pPr algn="just"/>
          <a:endParaRPr lang="en-US"/>
        </a:p>
      </dgm:t>
    </dgm:pt>
    <dgm:pt modelId="{C2BC29B2-0F9E-46C6-8131-9D37BF061AA3}">
      <dgm:prSet/>
      <dgm:spPr/>
      <dgm:t>
        <a:bodyPr/>
        <a:lstStyle/>
        <a:p>
          <a:pPr algn="just"/>
          <a:r>
            <a:rPr lang="en-US" b="1" dirty="0"/>
            <a:t>Por </a:t>
          </a:r>
          <a:r>
            <a:rPr lang="en-US" b="1" dirty="0" err="1"/>
            <a:t>si</a:t>
          </a:r>
          <a:r>
            <a:rPr lang="en-US" b="1" dirty="0"/>
            <a:t> fuera poco</a:t>
          </a:r>
          <a:r>
            <a:rPr lang="en-US" dirty="0"/>
            <a:t>: E</a:t>
          </a:r>
          <a:r>
            <a:rPr lang="es-ES" dirty="0"/>
            <a:t>l Tribunal Supremo ha modificado su doctrina para declarar que la compatibilidad prevista legalmente para las situaciones de </a:t>
          </a:r>
          <a:r>
            <a:rPr lang="es-ES" b="1" dirty="0"/>
            <a:t>incapacidad permanente absoluta y gran invalidez</a:t>
          </a:r>
          <a:r>
            <a:rPr lang="es-ES" dirty="0"/>
            <a:t> se refiere exclusivamente a trabajos esporádicos o marginales que no den lugar a inclusión del pensionista en la Seguridad Social (STS 544/2024, de 11 de abril). </a:t>
          </a:r>
          <a:endParaRPr lang="en-US" dirty="0"/>
        </a:p>
      </dgm:t>
    </dgm:pt>
    <dgm:pt modelId="{914956EF-DF91-4F4F-AB4E-2461895A46C6}" type="parTrans" cxnId="{8D9D0A4A-403A-4F89-A934-C576878E0771}">
      <dgm:prSet/>
      <dgm:spPr/>
      <dgm:t>
        <a:bodyPr/>
        <a:lstStyle/>
        <a:p>
          <a:pPr algn="just"/>
          <a:endParaRPr lang="en-US"/>
        </a:p>
      </dgm:t>
    </dgm:pt>
    <dgm:pt modelId="{32B90260-B2B8-4C6E-99D8-545D67EA42D8}" type="sibTrans" cxnId="{8D9D0A4A-403A-4F89-A934-C576878E0771}">
      <dgm:prSet/>
      <dgm:spPr/>
      <dgm:t>
        <a:bodyPr/>
        <a:lstStyle/>
        <a:p>
          <a:pPr algn="just"/>
          <a:endParaRPr lang="en-US"/>
        </a:p>
      </dgm:t>
    </dgm:pt>
    <dgm:pt modelId="{D1992B5A-19AD-B14C-B201-1CA8F8F45C1A}" type="pres">
      <dgm:prSet presAssocID="{0D2C3772-D175-4363-95CB-8AAB163B3E40}" presName="vert0" presStyleCnt="0">
        <dgm:presLayoutVars>
          <dgm:dir/>
          <dgm:animOne val="branch"/>
          <dgm:animLvl val="lvl"/>
        </dgm:presLayoutVars>
      </dgm:prSet>
      <dgm:spPr/>
    </dgm:pt>
    <dgm:pt modelId="{2D77DBCE-1889-F44A-BEB6-6798029EB0FE}" type="pres">
      <dgm:prSet presAssocID="{DB2CB14C-5041-4410-81EE-81A1F3B6DF64}" presName="thickLine" presStyleLbl="alignNode1" presStyleIdx="0" presStyleCnt="3"/>
      <dgm:spPr/>
    </dgm:pt>
    <dgm:pt modelId="{87334B90-1D34-FC44-864D-375FE0DA3FAD}" type="pres">
      <dgm:prSet presAssocID="{DB2CB14C-5041-4410-81EE-81A1F3B6DF64}" presName="horz1" presStyleCnt="0"/>
      <dgm:spPr/>
    </dgm:pt>
    <dgm:pt modelId="{7DE87491-E2BA-BD40-8B4E-3FF311F1EBCE}" type="pres">
      <dgm:prSet presAssocID="{DB2CB14C-5041-4410-81EE-81A1F3B6DF64}" presName="tx1" presStyleLbl="revTx" presStyleIdx="0" presStyleCnt="3"/>
      <dgm:spPr/>
    </dgm:pt>
    <dgm:pt modelId="{C73CF752-FF69-8040-B184-9938073B6F85}" type="pres">
      <dgm:prSet presAssocID="{DB2CB14C-5041-4410-81EE-81A1F3B6DF64}" presName="vert1" presStyleCnt="0"/>
      <dgm:spPr/>
    </dgm:pt>
    <dgm:pt modelId="{58F96765-AE19-1C4F-8B15-EFF7B38C3CFF}" type="pres">
      <dgm:prSet presAssocID="{FA2B5884-4E45-415C-8DB0-DF435D9CBD06}" presName="thickLine" presStyleLbl="alignNode1" presStyleIdx="1" presStyleCnt="3"/>
      <dgm:spPr/>
    </dgm:pt>
    <dgm:pt modelId="{4DDD8BF0-C9FA-6640-8AA0-68F42AEBC8DA}" type="pres">
      <dgm:prSet presAssocID="{FA2B5884-4E45-415C-8DB0-DF435D9CBD06}" presName="horz1" presStyleCnt="0"/>
      <dgm:spPr/>
    </dgm:pt>
    <dgm:pt modelId="{1143A7B3-23DB-464E-930D-887DB3E2BFCB}" type="pres">
      <dgm:prSet presAssocID="{FA2B5884-4E45-415C-8DB0-DF435D9CBD06}" presName="tx1" presStyleLbl="revTx" presStyleIdx="1" presStyleCnt="3"/>
      <dgm:spPr/>
    </dgm:pt>
    <dgm:pt modelId="{C0D9D812-166B-0949-B593-67715AEDAA2F}" type="pres">
      <dgm:prSet presAssocID="{FA2B5884-4E45-415C-8DB0-DF435D9CBD06}" presName="vert1" presStyleCnt="0"/>
      <dgm:spPr/>
    </dgm:pt>
    <dgm:pt modelId="{D3771EA7-0906-0341-8DDB-DD096A826370}" type="pres">
      <dgm:prSet presAssocID="{C2BC29B2-0F9E-46C6-8131-9D37BF061AA3}" presName="thickLine" presStyleLbl="alignNode1" presStyleIdx="2" presStyleCnt="3"/>
      <dgm:spPr/>
    </dgm:pt>
    <dgm:pt modelId="{553AFB42-C35B-1044-96CA-B7B5AC5003DE}" type="pres">
      <dgm:prSet presAssocID="{C2BC29B2-0F9E-46C6-8131-9D37BF061AA3}" presName="horz1" presStyleCnt="0"/>
      <dgm:spPr/>
    </dgm:pt>
    <dgm:pt modelId="{4CD12700-4234-664C-BCAB-9952B375A76A}" type="pres">
      <dgm:prSet presAssocID="{C2BC29B2-0F9E-46C6-8131-9D37BF061AA3}" presName="tx1" presStyleLbl="revTx" presStyleIdx="2" presStyleCnt="3"/>
      <dgm:spPr/>
    </dgm:pt>
    <dgm:pt modelId="{A5E9884A-C2C6-5440-9A8C-959EED29C4A5}" type="pres">
      <dgm:prSet presAssocID="{C2BC29B2-0F9E-46C6-8131-9D37BF061AA3}" presName="vert1" presStyleCnt="0"/>
      <dgm:spPr/>
    </dgm:pt>
  </dgm:ptLst>
  <dgm:cxnLst>
    <dgm:cxn modelId="{8D9D0A4A-403A-4F89-A934-C576878E0771}" srcId="{0D2C3772-D175-4363-95CB-8AAB163B3E40}" destId="{C2BC29B2-0F9E-46C6-8131-9D37BF061AA3}" srcOrd="2" destOrd="0" parTransId="{914956EF-DF91-4F4F-AB4E-2461895A46C6}" sibTransId="{32B90260-B2B8-4C6E-99D8-545D67EA42D8}"/>
    <dgm:cxn modelId="{679F564B-2BE3-9D47-A3C5-8F76D0D289A5}" type="presOf" srcId="{DB2CB14C-5041-4410-81EE-81A1F3B6DF64}" destId="{7DE87491-E2BA-BD40-8B4E-3FF311F1EBCE}" srcOrd="0" destOrd="0" presId="urn:microsoft.com/office/officeart/2008/layout/LinedList"/>
    <dgm:cxn modelId="{5D9F7872-62C1-4B4E-B406-C05037CE83CD}" type="presOf" srcId="{FA2B5884-4E45-415C-8DB0-DF435D9CBD06}" destId="{1143A7B3-23DB-464E-930D-887DB3E2BFCB}" srcOrd="0" destOrd="0" presId="urn:microsoft.com/office/officeart/2008/layout/LinedList"/>
    <dgm:cxn modelId="{0B85B79E-FF0C-F44E-8185-10F783EEC2C8}" type="presOf" srcId="{0D2C3772-D175-4363-95CB-8AAB163B3E40}" destId="{D1992B5A-19AD-B14C-B201-1CA8F8F45C1A}" srcOrd="0" destOrd="0" presId="urn:microsoft.com/office/officeart/2008/layout/LinedList"/>
    <dgm:cxn modelId="{6BDD2EBB-15FB-4762-B31F-2F7F17F63E04}" srcId="{0D2C3772-D175-4363-95CB-8AAB163B3E40}" destId="{FA2B5884-4E45-415C-8DB0-DF435D9CBD06}" srcOrd="1" destOrd="0" parTransId="{B7DDDC5A-3549-41B9-A89D-BFB7F17FB61A}" sibTransId="{6700B569-045A-4595-9476-F7C8FB6C1FC3}"/>
    <dgm:cxn modelId="{66BD9EF4-3F75-C148-98CF-010F9A86AA94}" type="presOf" srcId="{C2BC29B2-0F9E-46C6-8131-9D37BF061AA3}" destId="{4CD12700-4234-664C-BCAB-9952B375A76A}" srcOrd="0" destOrd="0" presId="urn:microsoft.com/office/officeart/2008/layout/LinedList"/>
    <dgm:cxn modelId="{71A876F8-DF5C-42B7-825A-EB9A882518F0}" srcId="{0D2C3772-D175-4363-95CB-8AAB163B3E40}" destId="{DB2CB14C-5041-4410-81EE-81A1F3B6DF64}" srcOrd="0" destOrd="0" parTransId="{B2EC7879-2F50-4723-B4D8-190C6F09FAFE}" sibTransId="{0183CB10-7236-46EB-87D8-B067C99CAC76}"/>
    <dgm:cxn modelId="{F10E40FE-06AB-7B4B-A203-36C71F1380A8}" type="presParOf" srcId="{D1992B5A-19AD-B14C-B201-1CA8F8F45C1A}" destId="{2D77DBCE-1889-F44A-BEB6-6798029EB0FE}" srcOrd="0" destOrd="0" presId="urn:microsoft.com/office/officeart/2008/layout/LinedList"/>
    <dgm:cxn modelId="{DD9B6940-B1E0-D549-9D05-1ACC6AA6CB3D}" type="presParOf" srcId="{D1992B5A-19AD-B14C-B201-1CA8F8F45C1A}" destId="{87334B90-1D34-FC44-864D-375FE0DA3FAD}" srcOrd="1" destOrd="0" presId="urn:microsoft.com/office/officeart/2008/layout/LinedList"/>
    <dgm:cxn modelId="{06E2944F-3D91-DC49-97C3-6B07319488D3}" type="presParOf" srcId="{87334B90-1D34-FC44-864D-375FE0DA3FAD}" destId="{7DE87491-E2BA-BD40-8B4E-3FF311F1EBCE}" srcOrd="0" destOrd="0" presId="urn:microsoft.com/office/officeart/2008/layout/LinedList"/>
    <dgm:cxn modelId="{940DC55F-A1FE-C445-AE03-4140160E5DF5}" type="presParOf" srcId="{87334B90-1D34-FC44-864D-375FE0DA3FAD}" destId="{C73CF752-FF69-8040-B184-9938073B6F85}" srcOrd="1" destOrd="0" presId="urn:microsoft.com/office/officeart/2008/layout/LinedList"/>
    <dgm:cxn modelId="{618B65A7-3A83-A84C-94C5-AB56901C810A}" type="presParOf" srcId="{D1992B5A-19AD-B14C-B201-1CA8F8F45C1A}" destId="{58F96765-AE19-1C4F-8B15-EFF7B38C3CFF}" srcOrd="2" destOrd="0" presId="urn:microsoft.com/office/officeart/2008/layout/LinedList"/>
    <dgm:cxn modelId="{9A83A188-2119-E444-869D-592F2A98FBEF}" type="presParOf" srcId="{D1992B5A-19AD-B14C-B201-1CA8F8F45C1A}" destId="{4DDD8BF0-C9FA-6640-8AA0-68F42AEBC8DA}" srcOrd="3" destOrd="0" presId="urn:microsoft.com/office/officeart/2008/layout/LinedList"/>
    <dgm:cxn modelId="{41C83370-BCAA-4343-8124-E2F3748A1358}" type="presParOf" srcId="{4DDD8BF0-C9FA-6640-8AA0-68F42AEBC8DA}" destId="{1143A7B3-23DB-464E-930D-887DB3E2BFCB}" srcOrd="0" destOrd="0" presId="urn:microsoft.com/office/officeart/2008/layout/LinedList"/>
    <dgm:cxn modelId="{F455E2B1-5EFA-8847-8B1E-4D4279FB5741}" type="presParOf" srcId="{4DDD8BF0-C9FA-6640-8AA0-68F42AEBC8DA}" destId="{C0D9D812-166B-0949-B593-67715AEDAA2F}" srcOrd="1" destOrd="0" presId="urn:microsoft.com/office/officeart/2008/layout/LinedList"/>
    <dgm:cxn modelId="{5CD491D7-C86A-5F4D-81EA-0BACFB2479D5}" type="presParOf" srcId="{D1992B5A-19AD-B14C-B201-1CA8F8F45C1A}" destId="{D3771EA7-0906-0341-8DDB-DD096A826370}" srcOrd="4" destOrd="0" presId="urn:microsoft.com/office/officeart/2008/layout/LinedList"/>
    <dgm:cxn modelId="{D4C9E1EA-E4BB-7146-AA54-66AE2A7A927F}" type="presParOf" srcId="{D1992B5A-19AD-B14C-B201-1CA8F8F45C1A}" destId="{553AFB42-C35B-1044-96CA-B7B5AC5003DE}" srcOrd="5" destOrd="0" presId="urn:microsoft.com/office/officeart/2008/layout/LinedList"/>
    <dgm:cxn modelId="{C80A39BC-8DE9-A548-A645-318A42C20A8E}" type="presParOf" srcId="{553AFB42-C35B-1044-96CA-B7B5AC5003DE}" destId="{4CD12700-4234-664C-BCAB-9952B375A76A}" srcOrd="0" destOrd="0" presId="urn:microsoft.com/office/officeart/2008/layout/LinedList"/>
    <dgm:cxn modelId="{566B6042-2143-7044-90D1-36E39A741144}" type="presParOf" srcId="{553AFB42-C35B-1044-96CA-B7B5AC5003DE}" destId="{A5E9884A-C2C6-5440-9A8C-959EED29C4A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9697736-43AD-4A25-A3E4-C1BFC30831A6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30D42E-0D60-4550-B965-911C211EF06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600" b="1" dirty="0"/>
            <a:t>Aumento de litigios contra el INSS</a:t>
          </a:r>
          <a:r>
            <a:rPr lang="es-ES" sz="1600" dirty="0"/>
            <a:t>: Cada vez más personas con VIH deben acudir a los tribunales para reclamar el reconocimiento o la recuperación de su incapacidad laboral, tras la retirada o reducción por parte del INSS.</a:t>
          </a:r>
          <a:endParaRPr lang="en-US" sz="1600" dirty="0"/>
        </a:p>
      </dgm:t>
    </dgm:pt>
    <dgm:pt modelId="{268234E9-BC3E-4619-9CB1-8538EB4516FB}" type="parTrans" cxnId="{19E9CC5C-17E9-45B6-BC36-FBA06F3A1442}">
      <dgm:prSet/>
      <dgm:spPr/>
      <dgm:t>
        <a:bodyPr/>
        <a:lstStyle/>
        <a:p>
          <a:endParaRPr lang="en-US" sz="1600"/>
        </a:p>
      </dgm:t>
    </dgm:pt>
    <dgm:pt modelId="{D6683F98-1971-476B-95D7-4279FB1851EC}" type="sibTrans" cxnId="{19E9CC5C-17E9-45B6-BC36-FBA06F3A1442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40A78AF4-2815-472C-BE7D-0EADDB5F772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600" b="1" dirty="0"/>
            <a:t>Altos costes personales del proceso</a:t>
          </a:r>
          <a:r>
            <a:rPr lang="es-ES" sz="1600" dirty="0"/>
            <a:t>: Estos procedimientos suelen ser largos, complejos y emocionalmente desgastantes, lo que supone una </a:t>
          </a:r>
          <a:r>
            <a:rPr lang="es-ES" sz="1600" b="1" dirty="0"/>
            <a:t>carga de estrés añadida</a:t>
          </a:r>
          <a:r>
            <a:rPr lang="es-ES" sz="1600" dirty="0"/>
            <a:t> para personas que ya enfrentan condiciones de salud delicadas.</a:t>
          </a:r>
          <a:endParaRPr lang="en-US" sz="1600" dirty="0"/>
        </a:p>
      </dgm:t>
    </dgm:pt>
    <dgm:pt modelId="{0ADCEE0D-DAD3-4468-9F11-93B15F1E23B5}" type="parTrans" cxnId="{7DC9C8CD-B9DC-4B95-BC46-3D4DE3191ED6}">
      <dgm:prSet/>
      <dgm:spPr/>
      <dgm:t>
        <a:bodyPr/>
        <a:lstStyle/>
        <a:p>
          <a:endParaRPr lang="en-US" sz="1600"/>
        </a:p>
      </dgm:t>
    </dgm:pt>
    <dgm:pt modelId="{0F23628E-2790-4206-AE64-FF536DD1B2B2}" type="sibTrans" cxnId="{7DC9C8CD-B9DC-4B95-BC46-3D4DE3191ED6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D4BDAB25-6060-46AF-B7E2-9E5C8A08C6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600" b="1" dirty="0"/>
            <a:t>Desconocimiento institucional</a:t>
          </a:r>
          <a:r>
            <a:rPr lang="es-ES" sz="1600" dirty="0"/>
            <a:t>: El sistema judicial muestra una falta de comprensión real sobre lo que implica vivir con el VIH a largo plazo, especialmente en términos de comorbilidades, secuelas y estigmas sociales.</a:t>
          </a:r>
          <a:endParaRPr lang="en-US" sz="1600" dirty="0"/>
        </a:p>
      </dgm:t>
    </dgm:pt>
    <dgm:pt modelId="{EF08D6AE-F1D4-4D11-B704-E7CF24A76BE7}" type="parTrans" cxnId="{5A5D44EE-E8BD-4974-860F-A6A325A54D1B}">
      <dgm:prSet/>
      <dgm:spPr/>
      <dgm:t>
        <a:bodyPr/>
        <a:lstStyle/>
        <a:p>
          <a:endParaRPr lang="en-US" sz="1600"/>
        </a:p>
      </dgm:t>
    </dgm:pt>
    <dgm:pt modelId="{F83F7F95-EF75-49A1-B1A0-C6D6C9DD2854}" type="sibTrans" cxnId="{5A5D44EE-E8BD-4974-860F-A6A325A54D1B}">
      <dgm:prSet/>
      <dgm:spPr/>
      <dgm:t>
        <a:bodyPr/>
        <a:lstStyle/>
        <a:p>
          <a:pPr>
            <a:lnSpc>
              <a:spcPct val="100000"/>
            </a:lnSpc>
          </a:pPr>
          <a:endParaRPr lang="en-US" sz="1600"/>
        </a:p>
      </dgm:t>
    </dgm:pt>
    <dgm:pt modelId="{A1A980EE-D188-498A-9F8C-3C2E4ED1EC9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600" b="1" dirty="0"/>
            <a:t>Persistencia de la serofobia judicial</a:t>
          </a:r>
          <a:r>
            <a:rPr lang="es-ES" sz="1600" dirty="0"/>
            <a:t>: Aún existen </a:t>
          </a:r>
          <a:r>
            <a:rPr lang="es-ES" sz="1600" b="1" dirty="0"/>
            <a:t>actitudes discriminatorias o prejuiciosas</a:t>
          </a:r>
          <a:r>
            <a:rPr lang="es-ES" sz="1600" dirty="0"/>
            <a:t> (serofobia) en jueces y profesionales del derecho, aunque estas sean difíciles de demostrar formalmente.</a:t>
          </a:r>
          <a:endParaRPr lang="en-US" sz="1600" dirty="0"/>
        </a:p>
      </dgm:t>
    </dgm:pt>
    <dgm:pt modelId="{3F51E10A-8DCD-4DAD-9C78-F089B50673EC}" type="parTrans" cxnId="{38B8E94F-B82A-466D-9E28-33E2BDE67E8C}">
      <dgm:prSet/>
      <dgm:spPr/>
      <dgm:t>
        <a:bodyPr/>
        <a:lstStyle/>
        <a:p>
          <a:endParaRPr lang="en-US" sz="1600"/>
        </a:p>
      </dgm:t>
    </dgm:pt>
    <dgm:pt modelId="{E262586C-ABC3-4FC4-AC80-5A51AE38B099}" type="sibTrans" cxnId="{38B8E94F-B82A-466D-9E28-33E2BDE67E8C}">
      <dgm:prSet/>
      <dgm:spPr/>
      <dgm:t>
        <a:bodyPr/>
        <a:lstStyle/>
        <a:p>
          <a:endParaRPr lang="en-US" sz="1600"/>
        </a:p>
      </dgm:t>
    </dgm:pt>
    <dgm:pt modelId="{4AB19C83-B290-404C-A8E9-0BF9837086C7}" type="pres">
      <dgm:prSet presAssocID="{A9697736-43AD-4A25-A3E4-C1BFC30831A6}" presName="root" presStyleCnt="0">
        <dgm:presLayoutVars>
          <dgm:dir/>
          <dgm:resizeHandles val="exact"/>
        </dgm:presLayoutVars>
      </dgm:prSet>
      <dgm:spPr/>
    </dgm:pt>
    <dgm:pt modelId="{6D42766B-E87C-4258-90BE-13FC610DB712}" type="pres">
      <dgm:prSet presAssocID="{A9697736-43AD-4A25-A3E4-C1BFC30831A6}" presName="container" presStyleCnt="0">
        <dgm:presLayoutVars>
          <dgm:dir/>
          <dgm:resizeHandles val="exact"/>
        </dgm:presLayoutVars>
      </dgm:prSet>
      <dgm:spPr/>
    </dgm:pt>
    <dgm:pt modelId="{B0E4B9B3-6DD9-44A7-B3A0-A3FC00EDB311}" type="pres">
      <dgm:prSet presAssocID="{FE30D42E-0D60-4550-B965-911C211EF06D}" presName="compNode" presStyleCnt="0"/>
      <dgm:spPr/>
    </dgm:pt>
    <dgm:pt modelId="{4BE62C25-4833-4A4F-AEFC-72E70FCC10F8}" type="pres">
      <dgm:prSet presAssocID="{FE30D42E-0D60-4550-B965-911C211EF06D}" presName="iconBgRect" presStyleLbl="bgShp" presStyleIdx="0" presStyleCnt="4"/>
      <dgm:spPr/>
    </dgm:pt>
    <dgm:pt modelId="{476A2713-48F2-4BEA-B77D-CCA76A9281BA}" type="pres">
      <dgm:prSet presAssocID="{FE30D42E-0D60-4550-B965-911C211EF06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  <dgm:pt modelId="{5F57DF99-D53A-4B2F-857C-171E115273D8}" type="pres">
      <dgm:prSet presAssocID="{FE30D42E-0D60-4550-B965-911C211EF06D}" presName="spaceRect" presStyleCnt="0"/>
      <dgm:spPr/>
    </dgm:pt>
    <dgm:pt modelId="{9DA7A7BE-3259-42A4-8702-70B594C9A950}" type="pres">
      <dgm:prSet presAssocID="{FE30D42E-0D60-4550-B965-911C211EF06D}" presName="textRect" presStyleLbl="revTx" presStyleIdx="0" presStyleCnt="4">
        <dgm:presLayoutVars>
          <dgm:chMax val="1"/>
          <dgm:chPref val="1"/>
        </dgm:presLayoutVars>
      </dgm:prSet>
      <dgm:spPr/>
    </dgm:pt>
    <dgm:pt modelId="{5E545781-9F97-4669-A420-6019464BB33A}" type="pres">
      <dgm:prSet presAssocID="{D6683F98-1971-476B-95D7-4279FB1851EC}" presName="sibTrans" presStyleLbl="sibTrans2D1" presStyleIdx="0" presStyleCnt="0"/>
      <dgm:spPr/>
    </dgm:pt>
    <dgm:pt modelId="{8916553E-8D90-42CD-818D-183A89D2E929}" type="pres">
      <dgm:prSet presAssocID="{40A78AF4-2815-472C-BE7D-0EADDB5F7722}" presName="compNode" presStyleCnt="0"/>
      <dgm:spPr/>
    </dgm:pt>
    <dgm:pt modelId="{C5F8CFDB-616A-4CF0-915E-9FD78C2E35B7}" type="pres">
      <dgm:prSet presAssocID="{40A78AF4-2815-472C-BE7D-0EADDB5F7722}" presName="iconBgRect" presStyleLbl="bgShp" presStyleIdx="1" presStyleCnt="4"/>
      <dgm:spPr/>
    </dgm:pt>
    <dgm:pt modelId="{32D3E149-5281-43DD-9E77-FAA412AF6AF4}" type="pres">
      <dgm:prSet presAssocID="{40A78AF4-2815-472C-BE7D-0EADDB5F772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retón de manos"/>
        </a:ext>
      </dgm:extLst>
    </dgm:pt>
    <dgm:pt modelId="{887254D7-E7F6-4DA2-A75F-A472934172FA}" type="pres">
      <dgm:prSet presAssocID="{40A78AF4-2815-472C-BE7D-0EADDB5F7722}" presName="spaceRect" presStyleCnt="0"/>
      <dgm:spPr/>
    </dgm:pt>
    <dgm:pt modelId="{86CAC993-1ED2-484C-AEA6-C4A7F87DAEA1}" type="pres">
      <dgm:prSet presAssocID="{40A78AF4-2815-472C-BE7D-0EADDB5F7722}" presName="textRect" presStyleLbl="revTx" presStyleIdx="1" presStyleCnt="4">
        <dgm:presLayoutVars>
          <dgm:chMax val="1"/>
          <dgm:chPref val="1"/>
        </dgm:presLayoutVars>
      </dgm:prSet>
      <dgm:spPr/>
    </dgm:pt>
    <dgm:pt modelId="{2920D3A2-73AE-4E2F-94FD-E02DF1E85C01}" type="pres">
      <dgm:prSet presAssocID="{0F23628E-2790-4206-AE64-FF536DD1B2B2}" presName="sibTrans" presStyleLbl="sibTrans2D1" presStyleIdx="0" presStyleCnt="0"/>
      <dgm:spPr/>
    </dgm:pt>
    <dgm:pt modelId="{48863D1A-414F-4E63-ABA9-794CF153EC1B}" type="pres">
      <dgm:prSet presAssocID="{D4BDAB25-6060-46AF-B7E2-9E5C8A08C639}" presName="compNode" presStyleCnt="0"/>
      <dgm:spPr/>
    </dgm:pt>
    <dgm:pt modelId="{5EDF1F56-75C4-417E-A17E-4ED4375C62EA}" type="pres">
      <dgm:prSet presAssocID="{D4BDAB25-6060-46AF-B7E2-9E5C8A08C639}" presName="iconBgRect" presStyleLbl="bgShp" presStyleIdx="2" presStyleCnt="4"/>
      <dgm:spPr/>
    </dgm:pt>
    <dgm:pt modelId="{56C255A5-6835-4753-8F92-07B2AD775FC2}" type="pres">
      <dgm:prSet presAssocID="{D4BDAB25-6060-46AF-B7E2-9E5C8A08C63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e"/>
        </a:ext>
      </dgm:extLst>
    </dgm:pt>
    <dgm:pt modelId="{A0CFEFDF-E981-4D05-ABC5-783419929874}" type="pres">
      <dgm:prSet presAssocID="{D4BDAB25-6060-46AF-B7E2-9E5C8A08C639}" presName="spaceRect" presStyleCnt="0"/>
      <dgm:spPr/>
    </dgm:pt>
    <dgm:pt modelId="{1E7239EF-8AA5-44F1-8903-8DBE090153D0}" type="pres">
      <dgm:prSet presAssocID="{D4BDAB25-6060-46AF-B7E2-9E5C8A08C639}" presName="textRect" presStyleLbl="revTx" presStyleIdx="2" presStyleCnt="4">
        <dgm:presLayoutVars>
          <dgm:chMax val="1"/>
          <dgm:chPref val="1"/>
        </dgm:presLayoutVars>
      </dgm:prSet>
      <dgm:spPr/>
    </dgm:pt>
    <dgm:pt modelId="{0E234E27-F411-40F8-906F-F9B6DAD29DA2}" type="pres">
      <dgm:prSet presAssocID="{F83F7F95-EF75-49A1-B1A0-C6D6C9DD2854}" presName="sibTrans" presStyleLbl="sibTrans2D1" presStyleIdx="0" presStyleCnt="0"/>
      <dgm:spPr/>
    </dgm:pt>
    <dgm:pt modelId="{D77CB605-A527-45A5-AE99-8D4192FFEB80}" type="pres">
      <dgm:prSet presAssocID="{A1A980EE-D188-498A-9F8C-3C2E4ED1EC9D}" presName="compNode" presStyleCnt="0"/>
      <dgm:spPr/>
    </dgm:pt>
    <dgm:pt modelId="{50F9CC3A-D588-435B-AF32-69A80F66D593}" type="pres">
      <dgm:prSet presAssocID="{A1A980EE-D188-498A-9F8C-3C2E4ED1EC9D}" presName="iconBgRect" presStyleLbl="bgShp" presStyleIdx="3" presStyleCnt="4"/>
      <dgm:spPr/>
    </dgm:pt>
    <dgm:pt modelId="{BF8820AF-AFEE-4B32-A25B-89C7B53AF686}" type="pres">
      <dgm:prSet presAssocID="{A1A980EE-D188-498A-9F8C-3C2E4ED1EC9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ez"/>
        </a:ext>
      </dgm:extLst>
    </dgm:pt>
    <dgm:pt modelId="{397A946E-506C-4F54-8CDC-16F604576CC3}" type="pres">
      <dgm:prSet presAssocID="{A1A980EE-D188-498A-9F8C-3C2E4ED1EC9D}" presName="spaceRect" presStyleCnt="0"/>
      <dgm:spPr/>
    </dgm:pt>
    <dgm:pt modelId="{C8FB13C8-2F77-49AC-85F7-3F5C83433140}" type="pres">
      <dgm:prSet presAssocID="{A1A980EE-D188-498A-9F8C-3C2E4ED1EC9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8E5891E-E347-45CF-A243-DF698B641D1A}" type="presOf" srcId="{0F23628E-2790-4206-AE64-FF536DD1B2B2}" destId="{2920D3A2-73AE-4E2F-94FD-E02DF1E85C01}" srcOrd="0" destOrd="0" presId="urn:microsoft.com/office/officeart/2018/2/layout/IconCircleList"/>
    <dgm:cxn modelId="{38B8E94F-B82A-466D-9E28-33E2BDE67E8C}" srcId="{A9697736-43AD-4A25-A3E4-C1BFC30831A6}" destId="{A1A980EE-D188-498A-9F8C-3C2E4ED1EC9D}" srcOrd="3" destOrd="0" parTransId="{3F51E10A-8DCD-4DAD-9C78-F089B50673EC}" sibTransId="{E262586C-ABC3-4FC4-AC80-5A51AE38B099}"/>
    <dgm:cxn modelId="{19E9CC5C-17E9-45B6-BC36-FBA06F3A1442}" srcId="{A9697736-43AD-4A25-A3E4-C1BFC30831A6}" destId="{FE30D42E-0D60-4550-B965-911C211EF06D}" srcOrd="0" destOrd="0" parTransId="{268234E9-BC3E-4619-9CB1-8538EB4516FB}" sibTransId="{D6683F98-1971-476B-95D7-4279FB1851EC}"/>
    <dgm:cxn modelId="{62A0565E-B07C-4849-8A2B-DC5BBB8C813F}" type="presOf" srcId="{40A78AF4-2815-472C-BE7D-0EADDB5F7722}" destId="{86CAC993-1ED2-484C-AEA6-C4A7F87DAEA1}" srcOrd="0" destOrd="0" presId="urn:microsoft.com/office/officeart/2018/2/layout/IconCircleList"/>
    <dgm:cxn modelId="{22EE425F-FADA-41C5-84CE-4E14F1454021}" type="presOf" srcId="{F83F7F95-EF75-49A1-B1A0-C6D6C9DD2854}" destId="{0E234E27-F411-40F8-906F-F9B6DAD29DA2}" srcOrd="0" destOrd="0" presId="urn:microsoft.com/office/officeart/2018/2/layout/IconCircleList"/>
    <dgm:cxn modelId="{88802988-CF22-43FC-9C53-E20323E0E892}" type="presOf" srcId="{FE30D42E-0D60-4550-B965-911C211EF06D}" destId="{9DA7A7BE-3259-42A4-8702-70B594C9A950}" srcOrd="0" destOrd="0" presId="urn:microsoft.com/office/officeart/2018/2/layout/IconCircleList"/>
    <dgm:cxn modelId="{E719499B-0C39-4B07-BAD7-6BF2433D428C}" type="presOf" srcId="{A9697736-43AD-4A25-A3E4-C1BFC30831A6}" destId="{4AB19C83-B290-404C-A8E9-0BF9837086C7}" srcOrd="0" destOrd="0" presId="urn:microsoft.com/office/officeart/2018/2/layout/IconCircleList"/>
    <dgm:cxn modelId="{8E19D1A8-3B10-4010-8CBC-7A455A9C2862}" type="presOf" srcId="{D4BDAB25-6060-46AF-B7E2-9E5C8A08C639}" destId="{1E7239EF-8AA5-44F1-8903-8DBE090153D0}" srcOrd="0" destOrd="0" presId="urn:microsoft.com/office/officeart/2018/2/layout/IconCircleList"/>
    <dgm:cxn modelId="{8FA3B9AF-79BA-43CF-AE48-4475E1635EA4}" type="presOf" srcId="{A1A980EE-D188-498A-9F8C-3C2E4ED1EC9D}" destId="{C8FB13C8-2F77-49AC-85F7-3F5C83433140}" srcOrd="0" destOrd="0" presId="urn:microsoft.com/office/officeart/2018/2/layout/IconCircleList"/>
    <dgm:cxn modelId="{7DC9C8CD-B9DC-4B95-BC46-3D4DE3191ED6}" srcId="{A9697736-43AD-4A25-A3E4-C1BFC30831A6}" destId="{40A78AF4-2815-472C-BE7D-0EADDB5F7722}" srcOrd="1" destOrd="0" parTransId="{0ADCEE0D-DAD3-4468-9F11-93B15F1E23B5}" sibTransId="{0F23628E-2790-4206-AE64-FF536DD1B2B2}"/>
    <dgm:cxn modelId="{84388CEB-CD97-4D0F-AAFD-F4711808B289}" type="presOf" srcId="{D6683F98-1971-476B-95D7-4279FB1851EC}" destId="{5E545781-9F97-4669-A420-6019464BB33A}" srcOrd="0" destOrd="0" presId="urn:microsoft.com/office/officeart/2018/2/layout/IconCircleList"/>
    <dgm:cxn modelId="{5A5D44EE-E8BD-4974-860F-A6A325A54D1B}" srcId="{A9697736-43AD-4A25-A3E4-C1BFC30831A6}" destId="{D4BDAB25-6060-46AF-B7E2-9E5C8A08C639}" srcOrd="2" destOrd="0" parTransId="{EF08D6AE-F1D4-4D11-B704-E7CF24A76BE7}" sibTransId="{F83F7F95-EF75-49A1-B1A0-C6D6C9DD2854}"/>
    <dgm:cxn modelId="{B1630F42-EF40-40B2-ADE3-DCEB461913DF}" type="presParOf" srcId="{4AB19C83-B290-404C-A8E9-0BF9837086C7}" destId="{6D42766B-E87C-4258-90BE-13FC610DB712}" srcOrd="0" destOrd="0" presId="urn:microsoft.com/office/officeart/2018/2/layout/IconCircleList"/>
    <dgm:cxn modelId="{42C0046E-2F96-491A-8D84-24FFA9530608}" type="presParOf" srcId="{6D42766B-E87C-4258-90BE-13FC610DB712}" destId="{B0E4B9B3-6DD9-44A7-B3A0-A3FC00EDB311}" srcOrd="0" destOrd="0" presId="urn:microsoft.com/office/officeart/2018/2/layout/IconCircleList"/>
    <dgm:cxn modelId="{293A0988-1E2B-403D-B22B-D80BD1A80E12}" type="presParOf" srcId="{B0E4B9B3-6DD9-44A7-B3A0-A3FC00EDB311}" destId="{4BE62C25-4833-4A4F-AEFC-72E70FCC10F8}" srcOrd="0" destOrd="0" presId="urn:microsoft.com/office/officeart/2018/2/layout/IconCircleList"/>
    <dgm:cxn modelId="{44F6AD42-595D-4EF2-92F0-96CB34A72BFA}" type="presParOf" srcId="{B0E4B9B3-6DD9-44A7-B3A0-A3FC00EDB311}" destId="{476A2713-48F2-4BEA-B77D-CCA76A9281BA}" srcOrd="1" destOrd="0" presId="urn:microsoft.com/office/officeart/2018/2/layout/IconCircleList"/>
    <dgm:cxn modelId="{C2183119-7AF2-4E42-A4B8-C1694D07564B}" type="presParOf" srcId="{B0E4B9B3-6DD9-44A7-B3A0-A3FC00EDB311}" destId="{5F57DF99-D53A-4B2F-857C-171E115273D8}" srcOrd="2" destOrd="0" presId="urn:microsoft.com/office/officeart/2018/2/layout/IconCircleList"/>
    <dgm:cxn modelId="{EF19BC32-8887-4828-BED4-7C3BA206DB00}" type="presParOf" srcId="{B0E4B9B3-6DD9-44A7-B3A0-A3FC00EDB311}" destId="{9DA7A7BE-3259-42A4-8702-70B594C9A950}" srcOrd="3" destOrd="0" presId="urn:microsoft.com/office/officeart/2018/2/layout/IconCircleList"/>
    <dgm:cxn modelId="{36ED2616-C89E-481D-8B36-DA83512D4844}" type="presParOf" srcId="{6D42766B-E87C-4258-90BE-13FC610DB712}" destId="{5E545781-9F97-4669-A420-6019464BB33A}" srcOrd="1" destOrd="0" presId="urn:microsoft.com/office/officeart/2018/2/layout/IconCircleList"/>
    <dgm:cxn modelId="{C21302BD-03C1-4F4A-968C-7068CE8D2A68}" type="presParOf" srcId="{6D42766B-E87C-4258-90BE-13FC610DB712}" destId="{8916553E-8D90-42CD-818D-183A89D2E929}" srcOrd="2" destOrd="0" presId="urn:microsoft.com/office/officeart/2018/2/layout/IconCircleList"/>
    <dgm:cxn modelId="{72EC7DA8-1649-459E-949D-7507F257AF34}" type="presParOf" srcId="{8916553E-8D90-42CD-818D-183A89D2E929}" destId="{C5F8CFDB-616A-4CF0-915E-9FD78C2E35B7}" srcOrd="0" destOrd="0" presId="urn:microsoft.com/office/officeart/2018/2/layout/IconCircleList"/>
    <dgm:cxn modelId="{4B7089EC-FE31-48C9-A563-624BB1A85A79}" type="presParOf" srcId="{8916553E-8D90-42CD-818D-183A89D2E929}" destId="{32D3E149-5281-43DD-9E77-FAA412AF6AF4}" srcOrd="1" destOrd="0" presId="urn:microsoft.com/office/officeart/2018/2/layout/IconCircleList"/>
    <dgm:cxn modelId="{1B9EB0DD-6399-46CF-AC0B-9D6F89E7D48A}" type="presParOf" srcId="{8916553E-8D90-42CD-818D-183A89D2E929}" destId="{887254D7-E7F6-4DA2-A75F-A472934172FA}" srcOrd="2" destOrd="0" presId="urn:microsoft.com/office/officeart/2018/2/layout/IconCircleList"/>
    <dgm:cxn modelId="{5550E507-0A38-4C72-82C4-EC088E118822}" type="presParOf" srcId="{8916553E-8D90-42CD-818D-183A89D2E929}" destId="{86CAC993-1ED2-484C-AEA6-C4A7F87DAEA1}" srcOrd="3" destOrd="0" presId="urn:microsoft.com/office/officeart/2018/2/layout/IconCircleList"/>
    <dgm:cxn modelId="{6DFECECA-1DED-4DF5-9352-AF83D4B4406A}" type="presParOf" srcId="{6D42766B-E87C-4258-90BE-13FC610DB712}" destId="{2920D3A2-73AE-4E2F-94FD-E02DF1E85C01}" srcOrd="3" destOrd="0" presId="urn:microsoft.com/office/officeart/2018/2/layout/IconCircleList"/>
    <dgm:cxn modelId="{23947C48-EE54-4E3F-A436-CDC43A8EC992}" type="presParOf" srcId="{6D42766B-E87C-4258-90BE-13FC610DB712}" destId="{48863D1A-414F-4E63-ABA9-794CF153EC1B}" srcOrd="4" destOrd="0" presId="urn:microsoft.com/office/officeart/2018/2/layout/IconCircleList"/>
    <dgm:cxn modelId="{DCF27B37-BEF9-4629-AB2D-DF2570945E73}" type="presParOf" srcId="{48863D1A-414F-4E63-ABA9-794CF153EC1B}" destId="{5EDF1F56-75C4-417E-A17E-4ED4375C62EA}" srcOrd="0" destOrd="0" presId="urn:microsoft.com/office/officeart/2018/2/layout/IconCircleList"/>
    <dgm:cxn modelId="{857569BC-7471-4207-8E98-AE45E6F601B4}" type="presParOf" srcId="{48863D1A-414F-4E63-ABA9-794CF153EC1B}" destId="{56C255A5-6835-4753-8F92-07B2AD775FC2}" srcOrd="1" destOrd="0" presId="urn:microsoft.com/office/officeart/2018/2/layout/IconCircleList"/>
    <dgm:cxn modelId="{CEBC566E-EAAD-4789-B22A-7EFB2D1BFE9C}" type="presParOf" srcId="{48863D1A-414F-4E63-ABA9-794CF153EC1B}" destId="{A0CFEFDF-E981-4D05-ABC5-783419929874}" srcOrd="2" destOrd="0" presId="urn:microsoft.com/office/officeart/2018/2/layout/IconCircleList"/>
    <dgm:cxn modelId="{84729193-1FF1-4693-8849-F41BF66B78C0}" type="presParOf" srcId="{48863D1A-414F-4E63-ABA9-794CF153EC1B}" destId="{1E7239EF-8AA5-44F1-8903-8DBE090153D0}" srcOrd="3" destOrd="0" presId="urn:microsoft.com/office/officeart/2018/2/layout/IconCircleList"/>
    <dgm:cxn modelId="{2DD7B0DC-05C8-4AE5-A727-0B8267D10941}" type="presParOf" srcId="{6D42766B-E87C-4258-90BE-13FC610DB712}" destId="{0E234E27-F411-40F8-906F-F9B6DAD29DA2}" srcOrd="5" destOrd="0" presId="urn:microsoft.com/office/officeart/2018/2/layout/IconCircleList"/>
    <dgm:cxn modelId="{9DEC4F36-ACF4-4EFE-840E-4404638D37B9}" type="presParOf" srcId="{6D42766B-E87C-4258-90BE-13FC610DB712}" destId="{D77CB605-A527-45A5-AE99-8D4192FFEB80}" srcOrd="6" destOrd="0" presId="urn:microsoft.com/office/officeart/2018/2/layout/IconCircleList"/>
    <dgm:cxn modelId="{149702D8-3AE4-4B70-BD5F-4A83D8885F4E}" type="presParOf" srcId="{D77CB605-A527-45A5-AE99-8D4192FFEB80}" destId="{50F9CC3A-D588-435B-AF32-69A80F66D593}" srcOrd="0" destOrd="0" presId="urn:microsoft.com/office/officeart/2018/2/layout/IconCircleList"/>
    <dgm:cxn modelId="{E0163738-568C-4E72-B4E0-00275EF6BA57}" type="presParOf" srcId="{D77CB605-A527-45A5-AE99-8D4192FFEB80}" destId="{BF8820AF-AFEE-4B32-A25B-89C7B53AF686}" srcOrd="1" destOrd="0" presId="urn:microsoft.com/office/officeart/2018/2/layout/IconCircleList"/>
    <dgm:cxn modelId="{6BC44A1B-B70B-4F6E-9148-F56368EC27E5}" type="presParOf" srcId="{D77CB605-A527-45A5-AE99-8D4192FFEB80}" destId="{397A946E-506C-4F54-8CDC-16F604576CC3}" srcOrd="2" destOrd="0" presId="urn:microsoft.com/office/officeart/2018/2/layout/IconCircleList"/>
    <dgm:cxn modelId="{13CF3A87-7CF1-4277-A034-E9762F637441}" type="presParOf" srcId="{D77CB605-A527-45A5-AE99-8D4192FFEB80}" destId="{C8FB13C8-2F77-49AC-85F7-3F5C8343314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C53B5FC-4C7A-4635-AEF6-AAC84DEE93F4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DAE724-C57A-4680-BD44-DC27B2168DA7}">
      <dgm:prSet/>
      <dgm:spPr/>
      <dgm:t>
        <a:bodyPr/>
        <a:lstStyle/>
        <a:p>
          <a:r>
            <a:rPr lang="es-ES" b="1"/>
            <a:t>1. Reconocimiento inicial de la incapacidad: </a:t>
          </a:r>
          <a:r>
            <a:rPr lang="es-ES"/>
            <a:t>Carles fue diagnosticado con VIH en 1989 y en 1996 se le reconoció una </a:t>
          </a:r>
          <a:r>
            <a:rPr lang="es-ES" b="1"/>
            <a:t>Incapacidad Permanente Absoluta</a:t>
          </a:r>
          <a:r>
            <a:rPr lang="es-ES"/>
            <a:t> por VIH en estadio C2, lo que indica un cuadro clínico grave.</a:t>
          </a:r>
          <a:endParaRPr lang="en-US"/>
        </a:p>
      </dgm:t>
    </dgm:pt>
    <dgm:pt modelId="{350CDB33-4D93-43FB-83FE-0D4D12A7558C}" type="parTrans" cxnId="{BE1BC1CF-28BA-4640-BBD1-5E7A41A04E43}">
      <dgm:prSet/>
      <dgm:spPr/>
      <dgm:t>
        <a:bodyPr/>
        <a:lstStyle/>
        <a:p>
          <a:endParaRPr lang="en-US"/>
        </a:p>
      </dgm:t>
    </dgm:pt>
    <dgm:pt modelId="{FA360B69-AD62-4151-9DB1-F4ADC031FE80}" type="sibTrans" cxnId="{BE1BC1CF-28BA-4640-BBD1-5E7A41A04E4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F4E1CC23-1BB2-47CD-B848-A452D52BC704}">
      <dgm:prSet/>
      <dgm:spPr/>
      <dgm:t>
        <a:bodyPr/>
        <a:lstStyle/>
        <a:p>
          <a:r>
            <a:rPr lang="es-ES" b="1" dirty="0"/>
            <a:t>2. Revisión de oficio tras entrega de documentación médica: </a:t>
          </a:r>
          <a:r>
            <a:rPr lang="es-ES" dirty="0"/>
            <a:t>En 2021, en un trámite administrativo, una técnica de la SGAM interpreta los informes médicos de forma reduccionista, lo que </a:t>
          </a:r>
          <a:r>
            <a:rPr lang="es-ES" b="1" dirty="0"/>
            <a:t>da lugar a una revisión de oficio de su incapacidad</a:t>
          </a:r>
          <a:r>
            <a:rPr lang="es-ES" dirty="0"/>
            <a:t>, sin petición previa del interesado.</a:t>
          </a:r>
          <a:endParaRPr lang="en-US" dirty="0"/>
        </a:p>
      </dgm:t>
    </dgm:pt>
    <dgm:pt modelId="{4A80CFC9-948B-4702-9637-9A0FEADDB436}" type="parTrans" cxnId="{81B0F59C-B631-4889-9CE1-862035C3C7FA}">
      <dgm:prSet/>
      <dgm:spPr/>
      <dgm:t>
        <a:bodyPr/>
        <a:lstStyle/>
        <a:p>
          <a:endParaRPr lang="en-US"/>
        </a:p>
      </dgm:t>
    </dgm:pt>
    <dgm:pt modelId="{5878A5EE-8683-40E3-93C2-18DBA5814C4D}" type="sibTrans" cxnId="{81B0F59C-B631-4889-9CE1-862035C3C7FA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60D093A1-50EF-454F-8BAE-4A670C9839C5}">
      <dgm:prSet/>
      <dgm:spPr/>
      <dgm:t>
        <a:bodyPr/>
        <a:lstStyle/>
        <a:p>
          <a:r>
            <a:rPr lang="es-ES" b="1"/>
            <a:t>3. Nueva valoración sin reconocimiento de incapacidad: </a:t>
          </a:r>
          <a:r>
            <a:rPr lang="es-ES"/>
            <a:t>La revisión del SGAM concluye que Carles tiene </a:t>
          </a:r>
          <a:r>
            <a:rPr lang="es-ES" b="1"/>
            <a:t>VIH bien controlado y cirrosis compensada</a:t>
          </a:r>
          <a:r>
            <a:rPr lang="es-ES"/>
            <a:t>, lo cual lleva a una resolución del INSS que considera que </a:t>
          </a:r>
          <a:r>
            <a:rPr lang="es-ES" b="1"/>
            <a:t>no se encuentra en ningún grado de incapacidad</a:t>
          </a:r>
          <a:r>
            <a:rPr lang="es-ES"/>
            <a:t>, basándose en una interpretación clínica muy parcial.</a:t>
          </a:r>
          <a:endParaRPr lang="en-US"/>
        </a:p>
      </dgm:t>
    </dgm:pt>
    <dgm:pt modelId="{142434D7-2667-428B-924A-0900CC96E7FC}" type="parTrans" cxnId="{1D3DB85A-4F74-4FCE-973B-0F9915BC8307}">
      <dgm:prSet/>
      <dgm:spPr/>
      <dgm:t>
        <a:bodyPr/>
        <a:lstStyle/>
        <a:p>
          <a:endParaRPr lang="en-US"/>
        </a:p>
      </dgm:t>
    </dgm:pt>
    <dgm:pt modelId="{EEE74D62-039B-4BE2-8CA4-9C200ADCCA0F}" type="sibTrans" cxnId="{1D3DB85A-4F74-4FCE-973B-0F9915BC8307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AC3C0CCA-7D87-CA40-B8A1-F8B9BE849B03}" type="pres">
      <dgm:prSet presAssocID="{AC53B5FC-4C7A-4635-AEF6-AAC84DEE93F4}" presName="Name0" presStyleCnt="0">
        <dgm:presLayoutVars>
          <dgm:animLvl val="lvl"/>
          <dgm:resizeHandles val="exact"/>
        </dgm:presLayoutVars>
      </dgm:prSet>
      <dgm:spPr/>
    </dgm:pt>
    <dgm:pt modelId="{6E18A77E-C883-3545-B1E5-043F4ABC14B7}" type="pres">
      <dgm:prSet presAssocID="{03DAE724-C57A-4680-BD44-DC27B2168DA7}" presName="compositeNode" presStyleCnt="0">
        <dgm:presLayoutVars>
          <dgm:bulletEnabled val="1"/>
        </dgm:presLayoutVars>
      </dgm:prSet>
      <dgm:spPr/>
    </dgm:pt>
    <dgm:pt modelId="{E5ACEB21-C3ED-884C-A6A1-7CC32E3077E0}" type="pres">
      <dgm:prSet presAssocID="{03DAE724-C57A-4680-BD44-DC27B2168DA7}" presName="bgRect" presStyleLbl="bgAccFollowNode1" presStyleIdx="0" presStyleCnt="3"/>
      <dgm:spPr/>
    </dgm:pt>
    <dgm:pt modelId="{957FE07E-C6C5-BE48-BED6-5B37F59DD1E9}" type="pres">
      <dgm:prSet presAssocID="{FA360B69-AD62-4151-9DB1-F4ADC031FE80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A57CAC9F-7FF1-2945-857C-E354B220B163}" type="pres">
      <dgm:prSet presAssocID="{03DAE724-C57A-4680-BD44-DC27B2168DA7}" presName="bottomLine" presStyleLbl="alignNode1" presStyleIdx="1" presStyleCnt="6">
        <dgm:presLayoutVars/>
      </dgm:prSet>
      <dgm:spPr/>
    </dgm:pt>
    <dgm:pt modelId="{F8D87903-892B-0344-ADD6-62BE204DF67B}" type="pres">
      <dgm:prSet presAssocID="{03DAE724-C57A-4680-BD44-DC27B2168DA7}" presName="nodeText" presStyleLbl="bgAccFollowNode1" presStyleIdx="0" presStyleCnt="3">
        <dgm:presLayoutVars>
          <dgm:bulletEnabled val="1"/>
        </dgm:presLayoutVars>
      </dgm:prSet>
      <dgm:spPr/>
    </dgm:pt>
    <dgm:pt modelId="{04E617E7-BF5A-D946-A99E-C96718E951A6}" type="pres">
      <dgm:prSet presAssocID="{FA360B69-AD62-4151-9DB1-F4ADC031FE80}" presName="sibTrans" presStyleCnt="0"/>
      <dgm:spPr/>
    </dgm:pt>
    <dgm:pt modelId="{356C641E-E9B1-0E40-B954-2158E8C29C7C}" type="pres">
      <dgm:prSet presAssocID="{F4E1CC23-1BB2-47CD-B848-A452D52BC704}" presName="compositeNode" presStyleCnt="0">
        <dgm:presLayoutVars>
          <dgm:bulletEnabled val="1"/>
        </dgm:presLayoutVars>
      </dgm:prSet>
      <dgm:spPr/>
    </dgm:pt>
    <dgm:pt modelId="{6FA530EA-E9FC-A243-8639-D3F50CF318B3}" type="pres">
      <dgm:prSet presAssocID="{F4E1CC23-1BB2-47CD-B848-A452D52BC704}" presName="bgRect" presStyleLbl="bgAccFollowNode1" presStyleIdx="1" presStyleCnt="3"/>
      <dgm:spPr/>
    </dgm:pt>
    <dgm:pt modelId="{1F48720A-0C80-784A-88B5-E6394E349EC8}" type="pres">
      <dgm:prSet presAssocID="{5878A5EE-8683-40E3-93C2-18DBA5814C4D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39343411-6403-B146-8499-CEB1DB944FA9}" type="pres">
      <dgm:prSet presAssocID="{F4E1CC23-1BB2-47CD-B848-A452D52BC704}" presName="bottomLine" presStyleLbl="alignNode1" presStyleIdx="3" presStyleCnt="6">
        <dgm:presLayoutVars/>
      </dgm:prSet>
      <dgm:spPr/>
    </dgm:pt>
    <dgm:pt modelId="{6CBB0B96-A015-4946-8396-D4089AC6F683}" type="pres">
      <dgm:prSet presAssocID="{F4E1CC23-1BB2-47CD-B848-A452D52BC704}" presName="nodeText" presStyleLbl="bgAccFollowNode1" presStyleIdx="1" presStyleCnt="3">
        <dgm:presLayoutVars>
          <dgm:bulletEnabled val="1"/>
        </dgm:presLayoutVars>
      </dgm:prSet>
      <dgm:spPr/>
    </dgm:pt>
    <dgm:pt modelId="{C199B8A8-41BC-B444-AF70-60CD6525DB7C}" type="pres">
      <dgm:prSet presAssocID="{5878A5EE-8683-40E3-93C2-18DBA5814C4D}" presName="sibTrans" presStyleCnt="0"/>
      <dgm:spPr/>
    </dgm:pt>
    <dgm:pt modelId="{0A114FF0-0C65-2B4E-99AD-1E5111C894E3}" type="pres">
      <dgm:prSet presAssocID="{60D093A1-50EF-454F-8BAE-4A670C9839C5}" presName="compositeNode" presStyleCnt="0">
        <dgm:presLayoutVars>
          <dgm:bulletEnabled val="1"/>
        </dgm:presLayoutVars>
      </dgm:prSet>
      <dgm:spPr/>
    </dgm:pt>
    <dgm:pt modelId="{BB7F2AFA-948A-C84B-AFC7-F592289B7955}" type="pres">
      <dgm:prSet presAssocID="{60D093A1-50EF-454F-8BAE-4A670C9839C5}" presName="bgRect" presStyleLbl="bgAccFollowNode1" presStyleIdx="2" presStyleCnt="3"/>
      <dgm:spPr/>
    </dgm:pt>
    <dgm:pt modelId="{3A4229D9-293C-5343-8247-14A895BD4EA4}" type="pres">
      <dgm:prSet presAssocID="{EEE74D62-039B-4BE2-8CA4-9C200ADCCA0F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201A592B-FC92-5B4A-B6BB-171CAC9639F3}" type="pres">
      <dgm:prSet presAssocID="{60D093A1-50EF-454F-8BAE-4A670C9839C5}" presName="bottomLine" presStyleLbl="alignNode1" presStyleIdx="5" presStyleCnt="6">
        <dgm:presLayoutVars/>
      </dgm:prSet>
      <dgm:spPr/>
    </dgm:pt>
    <dgm:pt modelId="{28C7A1F3-8EE8-6940-A971-AFF332AC53B0}" type="pres">
      <dgm:prSet presAssocID="{60D093A1-50EF-454F-8BAE-4A670C9839C5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4BBB0F0A-2474-B84A-B0FB-A6344EFE85D9}" type="presOf" srcId="{60D093A1-50EF-454F-8BAE-4A670C9839C5}" destId="{28C7A1F3-8EE8-6940-A971-AFF332AC53B0}" srcOrd="1" destOrd="0" presId="urn:microsoft.com/office/officeart/2016/7/layout/BasicLinearProcessNumbered"/>
    <dgm:cxn modelId="{6B29CB1E-B04B-2E4A-873A-77C8D7768E94}" type="presOf" srcId="{60D093A1-50EF-454F-8BAE-4A670C9839C5}" destId="{BB7F2AFA-948A-C84B-AFC7-F592289B7955}" srcOrd="0" destOrd="0" presId="urn:microsoft.com/office/officeart/2016/7/layout/BasicLinearProcessNumbered"/>
    <dgm:cxn modelId="{9533953E-1679-A847-83F0-CD11DDDDB942}" type="presOf" srcId="{03DAE724-C57A-4680-BD44-DC27B2168DA7}" destId="{E5ACEB21-C3ED-884C-A6A1-7CC32E3077E0}" srcOrd="0" destOrd="0" presId="urn:microsoft.com/office/officeart/2016/7/layout/BasicLinearProcessNumbered"/>
    <dgm:cxn modelId="{E29F8755-BA70-9949-BECB-2D423B6A17F5}" type="presOf" srcId="{F4E1CC23-1BB2-47CD-B848-A452D52BC704}" destId="{6CBB0B96-A015-4946-8396-D4089AC6F683}" srcOrd="1" destOrd="0" presId="urn:microsoft.com/office/officeart/2016/7/layout/BasicLinearProcessNumbered"/>
    <dgm:cxn modelId="{1D3DB85A-4F74-4FCE-973B-0F9915BC8307}" srcId="{AC53B5FC-4C7A-4635-AEF6-AAC84DEE93F4}" destId="{60D093A1-50EF-454F-8BAE-4A670C9839C5}" srcOrd="2" destOrd="0" parTransId="{142434D7-2667-428B-924A-0900CC96E7FC}" sibTransId="{EEE74D62-039B-4BE2-8CA4-9C200ADCCA0F}"/>
    <dgm:cxn modelId="{575B626F-2124-E64C-89A3-32A975ED1AF0}" type="presOf" srcId="{EEE74D62-039B-4BE2-8CA4-9C200ADCCA0F}" destId="{3A4229D9-293C-5343-8247-14A895BD4EA4}" srcOrd="0" destOrd="0" presId="urn:microsoft.com/office/officeart/2016/7/layout/BasicLinearProcessNumbered"/>
    <dgm:cxn modelId="{DE80F173-A61C-D842-B986-1C7349200255}" type="presOf" srcId="{03DAE724-C57A-4680-BD44-DC27B2168DA7}" destId="{F8D87903-892B-0344-ADD6-62BE204DF67B}" srcOrd="1" destOrd="0" presId="urn:microsoft.com/office/officeart/2016/7/layout/BasicLinearProcessNumbered"/>
    <dgm:cxn modelId="{07D9757D-20D0-BA4A-B4A1-8E1ACA32DE87}" type="presOf" srcId="{F4E1CC23-1BB2-47CD-B848-A452D52BC704}" destId="{6FA530EA-E9FC-A243-8639-D3F50CF318B3}" srcOrd="0" destOrd="0" presId="urn:microsoft.com/office/officeart/2016/7/layout/BasicLinearProcessNumbered"/>
    <dgm:cxn modelId="{81B0F59C-B631-4889-9CE1-862035C3C7FA}" srcId="{AC53B5FC-4C7A-4635-AEF6-AAC84DEE93F4}" destId="{F4E1CC23-1BB2-47CD-B848-A452D52BC704}" srcOrd="1" destOrd="0" parTransId="{4A80CFC9-948B-4702-9637-9A0FEADDB436}" sibTransId="{5878A5EE-8683-40E3-93C2-18DBA5814C4D}"/>
    <dgm:cxn modelId="{BE1BC1CF-28BA-4640-BBD1-5E7A41A04E43}" srcId="{AC53B5FC-4C7A-4635-AEF6-AAC84DEE93F4}" destId="{03DAE724-C57A-4680-BD44-DC27B2168DA7}" srcOrd="0" destOrd="0" parTransId="{350CDB33-4D93-43FB-83FE-0D4D12A7558C}" sibTransId="{FA360B69-AD62-4151-9DB1-F4ADC031FE80}"/>
    <dgm:cxn modelId="{B5731BD5-8D66-0E4E-A5D0-5334FF3C85DC}" type="presOf" srcId="{FA360B69-AD62-4151-9DB1-F4ADC031FE80}" destId="{957FE07E-C6C5-BE48-BED6-5B37F59DD1E9}" srcOrd="0" destOrd="0" presId="urn:microsoft.com/office/officeart/2016/7/layout/BasicLinearProcessNumbered"/>
    <dgm:cxn modelId="{39981CF7-5755-324A-80DA-2520D3EBEA09}" type="presOf" srcId="{AC53B5FC-4C7A-4635-AEF6-AAC84DEE93F4}" destId="{AC3C0CCA-7D87-CA40-B8A1-F8B9BE849B03}" srcOrd="0" destOrd="0" presId="urn:microsoft.com/office/officeart/2016/7/layout/BasicLinearProcessNumbered"/>
    <dgm:cxn modelId="{920E65F7-8065-774F-A5A1-58765D4204A5}" type="presOf" srcId="{5878A5EE-8683-40E3-93C2-18DBA5814C4D}" destId="{1F48720A-0C80-784A-88B5-E6394E349EC8}" srcOrd="0" destOrd="0" presId="urn:microsoft.com/office/officeart/2016/7/layout/BasicLinearProcessNumbered"/>
    <dgm:cxn modelId="{94AD6734-D307-E745-8FA9-9ED4085F3756}" type="presParOf" srcId="{AC3C0CCA-7D87-CA40-B8A1-F8B9BE849B03}" destId="{6E18A77E-C883-3545-B1E5-043F4ABC14B7}" srcOrd="0" destOrd="0" presId="urn:microsoft.com/office/officeart/2016/7/layout/BasicLinearProcessNumbered"/>
    <dgm:cxn modelId="{1EB4D8CD-944A-584C-BDF1-31A89F33976B}" type="presParOf" srcId="{6E18A77E-C883-3545-B1E5-043F4ABC14B7}" destId="{E5ACEB21-C3ED-884C-A6A1-7CC32E3077E0}" srcOrd="0" destOrd="0" presId="urn:microsoft.com/office/officeart/2016/7/layout/BasicLinearProcessNumbered"/>
    <dgm:cxn modelId="{4F6B118C-01DD-BC4B-A428-B0C505A1C6CB}" type="presParOf" srcId="{6E18A77E-C883-3545-B1E5-043F4ABC14B7}" destId="{957FE07E-C6C5-BE48-BED6-5B37F59DD1E9}" srcOrd="1" destOrd="0" presId="urn:microsoft.com/office/officeart/2016/7/layout/BasicLinearProcessNumbered"/>
    <dgm:cxn modelId="{FCDA1930-BFF2-3B40-A309-D3554DD30E1E}" type="presParOf" srcId="{6E18A77E-C883-3545-B1E5-043F4ABC14B7}" destId="{A57CAC9F-7FF1-2945-857C-E354B220B163}" srcOrd="2" destOrd="0" presId="urn:microsoft.com/office/officeart/2016/7/layout/BasicLinearProcessNumbered"/>
    <dgm:cxn modelId="{EAE80FBF-FCE8-6B47-9B33-97F3F1961B3E}" type="presParOf" srcId="{6E18A77E-C883-3545-B1E5-043F4ABC14B7}" destId="{F8D87903-892B-0344-ADD6-62BE204DF67B}" srcOrd="3" destOrd="0" presId="urn:microsoft.com/office/officeart/2016/7/layout/BasicLinearProcessNumbered"/>
    <dgm:cxn modelId="{DDFF55B4-6703-8D43-839B-3B022575187D}" type="presParOf" srcId="{AC3C0CCA-7D87-CA40-B8A1-F8B9BE849B03}" destId="{04E617E7-BF5A-D946-A99E-C96718E951A6}" srcOrd="1" destOrd="0" presId="urn:microsoft.com/office/officeart/2016/7/layout/BasicLinearProcessNumbered"/>
    <dgm:cxn modelId="{BD28A592-E386-504C-A58B-EDCB143D2027}" type="presParOf" srcId="{AC3C0CCA-7D87-CA40-B8A1-F8B9BE849B03}" destId="{356C641E-E9B1-0E40-B954-2158E8C29C7C}" srcOrd="2" destOrd="0" presId="urn:microsoft.com/office/officeart/2016/7/layout/BasicLinearProcessNumbered"/>
    <dgm:cxn modelId="{9FF3BEFE-1A10-B64A-BBE9-3FF5FB2982E1}" type="presParOf" srcId="{356C641E-E9B1-0E40-B954-2158E8C29C7C}" destId="{6FA530EA-E9FC-A243-8639-D3F50CF318B3}" srcOrd="0" destOrd="0" presId="urn:microsoft.com/office/officeart/2016/7/layout/BasicLinearProcessNumbered"/>
    <dgm:cxn modelId="{03DDF60D-A78B-7C4D-84C0-601B2E31BCFC}" type="presParOf" srcId="{356C641E-E9B1-0E40-B954-2158E8C29C7C}" destId="{1F48720A-0C80-784A-88B5-E6394E349EC8}" srcOrd="1" destOrd="0" presId="urn:microsoft.com/office/officeart/2016/7/layout/BasicLinearProcessNumbered"/>
    <dgm:cxn modelId="{3A152390-7D9A-4944-8299-89C0025E0943}" type="presParOf" srcId="{356C641E-E9B1-0E40-B954-2158E8C29C7C}" destId="{39343411-6403-B146-8499-CEB1DB944FA9}" srcOrd="2" destOrd="0" presId="urn:microsoft.com/office/officeart/2016/7/layout/BasicLinearProcessNumbered"/>
    <dgm:cxn modelId="{5A4AA96D-8EE7-3142-B393-E3BC0EC7115D}" type="presParOf" srcId="{356C641E-E9B1-0E40-B954-2158E8C29C7C}" destId="{6CBB0B96-A015-4946-8396-D4089AC6F683}" srcOrd="3" destOrd="0" presId="urn:microsoft.com/office/officeart/2016/7/layout/BasicLinearProcessNumbered"/>
    <dgm:cxn modelId="{43B54739-267E-E140-9E6F-37E317DF4B93}" type="presParOf" srcId="{AC3C0CCA-7D87-CA40-B8A1-F8B9BE849B03}" destId="{C199B8A8-41BC-B444-AF70-60CD6525DB7C}" srcOrd="3" destOrd="0" presId="urn:microsoft.com/office/officeart/2016/7/layout/BasicLinearProcessNumbered"/>
    <dgm:cxn modelId="{13DB40FC-1C97-A74B-9A13-9C9B49E74706}" type="presParOf" srcId="{AC3C0CCA-7D87-CA40-B8A1-F8B9BE849B03}" destId="{0A114FF0-0C65-2B4E-99AD-1E5111C894E3}" srcOrd="4" destOrd="0" presId="urn:microsoft.com/office/officeart/2016/7/layout/BasicLinearProcessNumbered"/>
    <dgm:cxn modelId="{569205ED-B85B-6149-81B7-C68087773BD3}" type="presParOf" srcId="{0A114FF0-0C65-2B4E-99AD-1E5111C894E3}" destId="{BB7F2AFA-948A-C84B-AFC7-F592289B7955}" srcOrd="0" destOrd="0" presId="urn:microsoft.com/office/officeart/2016/7/layout/BasicLinearProcessNumbered"/>
    <dgm:cxn modelId="{D2675F70-3ADB-EF41-A47B-9059AAB179C0}" type="presParOf" srcId="{0A114FF0-0C65-2B4E-99AD-1E5111C894E3}" destId="{3A4229D9-293C-5343-8247-14A895BD4EA4}" srcOrd="1" destOrd="0" presId="urn:microsoft.com/office/officeart/2016/7/layout/BasicLinearProcessNumbered"/>
    <dgm:cxn modelId="{9D3A8EC7-C1B3-FF42-BFE5-1EA188E71CF1}" type="presParOf" srcId="{0A114FF0-0C65-2B4E-99AD-1E5111C894E3}" destId="{201A592B-FC92-5B4A-B6BB-171CAC9639F3}" srcOrd="2" destOrd="0" presId="urn:microsoft.com/office/officeart/2016/7/layout/BasicLinearProcessNumbered"/>
    <dgm:cxn modelId="{672AD61E-8DF3-3F42-B199-42F937F13F47}" type="presParOf" srcId="{0A114FF0-0C65-2B4E-99AD-1E5111C894E3}" destId="{28C7A1F3-8EE8-6940-A971-AFF332AC53B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858751D-4E47-4139-B401-8FCC9F61588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5AE5AFF-F5B9-4AD6-AA92-9D43EDE0C5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b="1" dirty="0"/>
            <a:t>4. Carles interpone demanda que es desestimada: </a:t>
          </a:r>
          <a:r>
            <a:rPr lang="es-ES" sz="2000" dirty="0"/>
            <a:t>Pese a no poder acudir al juicio por estar en quirófano siendo tratado por </a:t>
          </a:r>
          <a:r>
            <a:rPr lang="es-ES" sz="2000" b="1" dirty="0"/>
            <a:t>carcinoma hepático celular</a:t>
          </a:r>
          <a:r>
            <a:rPr lang="es-ES" sz="2000" dirty="0"/>
            <a:t>, el Juzgado de lo Social desestima la demanda, dando más peso al informe técnico-administrativo del ICS que a los informes clínicos aportados por especialistas y médicos.</a:t>
          </a:r>
          <a:endParaRPr lang="en-US" sz="2000" dirty="0"/>
        </a:p>
      </dgm:t>
    </dgm:pt>
    <dgm:pt modelId="{321F9320-594B-4616-819D-EFAC3A09C029}" type="parTrans" cxnId="{1EBDC3EA-09E2-407A-9E32-D5F3F3AADDD7}">
      <dgm:prSet/>
      <dgm:spPr/>
      <dgm:t>
        <a:bodyPr/>
        <a:lstStyle/>
        <a:p>
          <a:endParaRPr lang="en-US" sz="2000"/>
        </a:p>
      </dgm:t>
    </dgm:pt>
    <dgm:pt modelId="{A1F99DC3-9F08-47D5-922D-E52E95471636}" type="sibTrans" cxnId="{1EBDC3EA-09E2-407A-9E32-D5F3F3AADDD7}">
      <dgm:prSet/>
      <dgm:spPr/>
      <dgm:t>
        <a:bodyPr/>
        <a:lstStyle/>
        <a:p>
          <a:endParaRPr lang="en-US" sz="2000"/>
        </a:p>
      </dgm:t>
    </dgm:pt>
    <dgm:pt modelId="{94E2C292-7779-4054-9C35-0EB439D6DA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b="1" dirty="0"/>
            <a:t>5. TSJC también desestima el recurso: </a:t>
          </a:r>
          <a:r>
            <a:rPr lang="es-ES" sz="2000" dirty="0"/>
            <a:t>El Tribunal Superior de Justicia de Catalunya respalda la sentencia anterior alegando que </a:t>
          </a:r>
          <a:r>
            <a:rPr lang="es-ES" sz="2000" b="1" dirty="0"/>
            <a:t>no hay pruebas suficientes de limitaciones funcionales</a:t>
          </a:r>
          <a:r>
            <a:rPr lang="es-ES" sz="2000" dirty="0"/>
            <a:t>, y no reconoce las múltiples patologías asociadas, ni su efecto acumulativo, como </a:t>
          </a:r>
          <a:r>
            <a:rPr lang="es-ES" sz="2000" b="1" dirty="0"/>
            <a:t>toxicidad antirretroviral, deterioro cognitivo, episodio depresivo con intento autolítico, ni afecciones cardiacas.</a:t>
          </a:r>
          <a:endParaRPr lang="en-US" sz="2000" dirty="0"/>
        </a:p>
      </dgm:t>
    </dgm:pt>
    <dgm:pt modelId="{391AF720-E57A-460F-B1BB-CEE23BD5B78F}" type="parTrans" cxnId="{A5191921-EF0D-47FD-AA50-8EC95435C3AB}">
      <dgm:prSet/>
      <dgm:spPr/>
      <dgm:t>
        <a:bodyPr/>
        <a:lstStyle/>
        <a:p>
          <a:endParaRPr lang="en-US" sz="2000"/>
        </a:p>
      </dgm:t>
    </dgm:pt>
    <dgm:pt modelId="{E0876EE4-2447-4FD7-A038-7509E5447FB0}" type="sibTrans" cxnId="{A5191921-EF0D-47FD-AA50-8EC95435C3AB}">
      <dgm:prSet/>
      <dgm:spPr/>
      <dgm:t>
        <a:bodyPr/>
        <a:lstStyle/>
        <a:p>
          <a:endParaRPr lang="en-US" sz="2000"/>
        </a:p>
      </dgm:t>
    </dgm:pt>
    <dgm:pt modelId="{CF5E5339-D609-4087-96E6-1D44765D576B}" type="pres">
      <dgm:prSet presAssocID="{5858751D-4E47-4139-B401-8FCC9F615888}" presName="root" presStyleCnt="0">
        <dgm:presLayoutVars>
          <dgm:dir/>
          <dgm:resizeHandles val="exact"/>
        </dgm:presLayoutVars>
      </dgm:prSet>
      <dgm:spPr/>
    </dgm:pt>
    <dgm:pt modelId="{857F6102-9E9A-46E2-B84E-7CED6894DD49}" type="pres">
      <dgm:prSet presAssocID="{F5AE5AFF-F5B9-4AD6-AA92-9D43EDE0C5D7}" presName="compNode" presStyleCnt="0"/>
      <dgm:spPr/>
    </dgm:pt>
    <dgm:pt modelId="{6EB9DFA9-0349-49E1-A593-0F50EF3D0341}" type="pres">
      <dgm:prSet presAssocID="{F5AE5AFF-F5B9-4AD6-AA92-9D43EDE0C5D7}" presName="bgRect" presStyleLbl="bgShp" presStyleIdx="0" presStyleCnt="2"/>
      <dgm:spPr/>
    </dgm:pt>
    <dgm:pt modelId="{753447FC-408E-439A-94EC-20453A95EDF5}" type="pres">
      <dgm:prSet presAssocID="{F5AE5AFF-F5B9-4AD6-AA92-9D43EDE0C5D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  <dgm:pt modelId="{C81E4CAF-BE2F-47B9-A239-0D6E640AC8FC}" type="pres">
      <dgm:prSet presAssocID="{F5AE5AFF-F5B9-4AD6-AA92-9D43EDE0C5D7}" presName="spaceRect" presStyleCnt="0"/>
      <dgm:spPr/>
    </dgm:pt>
    <dgm:pt modelId="{88A07412-BD6A-441F-8050-941AED779584}" type="pres">
      <dgm:prSet presAssocID="{F5AE5AFF-F5B9-4AD6-AA92-9D43EDE0C5D7}" presName="parTx" presStyleLbl="revTx" presStyleIdx="0" presStyleCnt="2">
        <dgm:presLayoutVars>
          <dgm:chMax val="0"/>
          <dgm:chPref val="0"/>
        </dgm:presLayoutVars>
      </dgm:prSet>
      <dgm:spPr/>
    </dgm:pt>
    <dgm:pt modelId="{89AE1E4A-0A9C-4162-BE53-C4BA7E9BEC71}" type="pres">
      <dgm:prSet presAssocID="{A1F99DC3-9F08-47D5-922D-E52E95471636}" presName="sibTrans" presStyleCnt="0"/>
      <dgm:spPr/>
    </dgm:pt>
    <dgm:pt modelId="{306AE8F6-D4D1-4781-8C95-FA0DA110F3A6}" type="pres">
      <dgm:prSet presAssocID="{94E2C292-7779-4054-9C35-0EB439D6DAD5}" presName="compNode" presStyleCnt="0"/>
      <dgm:spPr/>
    </dgm:pt>
    <dgm:pt modelId="{2ADDD7AB-121F-4F86-A413-1AFB2ADA2C26}" type="pres">
      <dgm:prSet presAssocID="{94E2C292-7779-4054-9C35-0EB439D6DAD5}" presName="bgRect" presStyleLbl="bgShp" presStyleIdx="1" presStyleCnt="2"/>
      <dgm:spPr/>
    </dgm:pt>
    <dgm:pt modelId="{7235B410-4257-4C8E-9CD4-D514792CDE8C}" type="pres">
      <dgm:prSet presAssocID="{94E2C292-7779-4054-9C35-0EB439D6DAD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E7E06BB3-8773-41F5-8C1E-C21318EC44FD}" type="pres">
      <dgm:prSet presAssocID="{94E2C292-7779-4054-9C35-0EB439D6DAD5}" presName="spaceRect" presStyleCnt="0"/>
      <dgm:spPr/>
    </dgm:pt>
    <dgm:pt modelId="{05F34842-F04F-4104-A057-0C251F54BE45}" type="pres">
      <dgm:prSet presAssocID="{94E2C292-7779-4054-9C35-0EB439D6DAD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A5191921-EF0D-47FD-AA50-8EC95435C3AB}" srcId="{5858751D-4E47-4139-B401-8FCC9F615888}" destId="{94E2C292-7779-4054-9C35-0EB439D6DAD5}" srcOrd="1" destOrd="0" parTransId="{391AF720-E57A-460F-B1BB-CEE23BD5B78F}" sibTransId="{E0876EE4-2447-4FD7-A038-7509E5447FB0}"/>
    <dgm:cxn modelId="{F7266B3A-7B0C-429E-94A7-506650447031}" type="presOf" srcId="{F5AE5AFF-F5B9-4AD6-AA92-9D43EDE0C5D7}" destId="{88A07412-BD6A-441F-8050-941AED779584}" srcOrd="0" destOrd="0" presId="urn:microsoft.com/office/officeart/2018/2/layout/IconVerticalSolidList"/>
    <dgm:cxn modelId="{DA56A298-F0BA-4014-BFF3-9874D8E59EE8}" type="presOf" srcId="{5858751D-4E47-4139-B401-8FCC9F615888}" destId="{CF5E5339-D609-4087-96E6-1D44765D576B}" srcOrd="0" destOrd="0" presId="urn:microsoft.com/office/officeart/2018/2/layout/IconVerticalSolidList"/>
    <dgm:cxn modelId="{BA78A5E2-38FF-45D0-86F8-B07CF6EE2931}" type="presOf" srcId="{94E2C292-7779-4054-9C35-0EB439D6DAD5}" destId="{05F34842-F04F-4104-A057-0C251F54BE45}" srcOrd="0" destOrd="0" presId="urn:microsoft.com/office/officeart/2018/2/layout/IconVerticalSolidList"/>
    <dgm:cxn modelId="{1EBDC3EA-09E2-407A-9E32-D5F3F3AADDD7}" srcId="{5858751D-4E47-4139-B401-8FCC9F615888}" destId="{F5AE5AFF-F5B9-4AD6-AA92-9D43EDE0C5D7}" srcOrd="0" destOrd="0" parTransId="{321F9320-594B-4616-819D-EFAC3A09C029}" sibTransId="{A1F99DC3-9F08-47D5-922D-E52E95471636}"/>
    <dgm:cxn modelId="{BEC04DF1-182F-4533-8B9C-429FCAC582C7}" type="presParOf" srcId="{CF5E5339-D609-4087-96E6-1D44765D576B}" destId="{857F6102-9E9A-46E2-B84E-7CED6894DD49}" srcOrd="0" destOrd="0" presId="urn:microsoft.com/office/officeart/2018/2/layout/IconVerticalSolidList"/>
    <dgm:cxn modelId="{4987D2C6-7F19-470D-8CA2-195753845577}" type="presParOf" srcId="{857F6102-9E9A-46E2-B84E-7CED6894DD49}" destId="{6EB9DFA9-0349-49E1-A593-0F50EF3D0341}" srcOrd="0" destOrd="0" presId="urn:microsoft.com/office/officeart/2018/2/layout/IconVerticalSolidList"/>
    <dgm:cxn modelId="{36B2A1EE-D527-4BD2-9E96-5137CF60A731}" type="presParOf" srcId="{857F6102-9E9A-46E2-B84E-7CED6894DD49}" destId="{753447FC-408E-439A-94EC-20453A95EDF5}" srcOrd="1" destOrd="0" presId="urn:microsoft.com/office/officeart/2018/2/layout/IconVerticalSolidList"/>
    <dgm:cxn modelId="{EF8223F0-E94F-4CE0-B4B1-E61CF7A1D4CE}" type="presParOf" srcId="{857F6102-9E9A-46E2-B84E-7CED6894DD49}" destId="{C81E4CAF-BE2F-47B9-A239-0D6E640AC8FC}" srcOrd="2" destOrd="0" presId="urn:microsoft.com/office/officeart/2018/2/layout/IconVerticalSolidList"/>
    <dgm:cxn modelId="{50E71B06-160C-4B68-A199-C0EDD16998DB}" type="presParOf" srcId="{857F6102-9E9A-46E2-B84E-7CED6894DD49}" destId="{88A07412-BD6A-441F-8050-941AED779584}" srcOrd="3" destOrd="0" presId="urn:microsoft.com/office/officeart/2018/2/layout/IconVerticalSolidList"/>
    <dgm:cxn modelId="{159421A1-7143-4332-BD81-9EF127BED88F}" type="presParOf" srcId="{CF5E5339-D609-4087-96E6-1D44765D576B}" destId="{89AE1E4A-0A9C-4162-BE53-C4BA7E9BEC71}" srcOrd="1" destOrd="0" presId="urn:microsoft.com/office/officeart/2018/2/layout/IconVerticalSolidList"/>
    <dgm:cxn modelId="{AA86A2C7-18A0-4353-938E-FE084462A186}" type="presParOf" srcId="{CF5E5339-D609-4087-96E6-1D44765D576B}" destId="{306AE8F6-D4D1-4781-8C95-FA0DA110F3A6}" srcOrd="2" destOrd="0" presId="urn:microsoft.com/office/officeart/2018/2/layout/IconVerticalSolidList"/>
    <dgm:cxn modelId="{E38967FF-90D0-4C57-B0B6-7DF3E5CE7F0B}" type="presParOf" srcId="{306AE8F6-D4D1-4781-8C95-FA0DA110F3A6}" destId="{2ADDD7AB-121F-4F86-A413-1AFB2ADA2C26}" srcOrd="0" destOrd="0" presId="urn:microsoft.com/office/officeart/2018/2/layout/IconVerticalSolidList"/>
    <dgm:cxn modelId="{89C465ED-1CCE-4E7D-8A24-3CB6578F6F6D}" type="presParOf" srcId="{306AE8F6-D4D1-4781-8C95-FA0DA110F3A6}" destId="{7235B410-4257-4C8E-9CD4-D514792CDE8C}" srcOrd="1" destOrd="0" presId="urn:microsoft.com/office/officeart/2018/2/layout/IconVerticalSolidList"/>
    <dgm:cxn modelId="{8C65C4E7-963C-49B9-8C5D-C6818875EDC0}" type="presParOf" srcId="{306AE8F6-D4D1-4781-8C95-FA0DA110F3A6}" destId="{E7E06BB3-8773-41F5-8C1E-C21318EC44FD}" srcOrd="2" destOrd="0" presId="urn:microsoft.com/office/officeart/2018/2/layout/IconVerticalSolidList"/>
    <dgm:cxn modelId="{E1211417-B101-402F-B57A-E34896BD9131}" type="presParOf" srcId="{306AE8F6-D4D1-4781-8C95-FA0DA110F3A6}" destId="{05F34842-F04F-4104-A057-0C251F54BE4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D770BA-2A1A-4307-B7F7-182729AFE9A4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0C984E-DF3D-4F66-861A-181B877CC507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El hecho de tener el VIH no da derecho a solicitar ni a percibir ayudas o prestaciones. </a:t>
          </a:r>
          <a:endParaRPr lang="en-US" dirty="0"/>
        </a:p>
      </dgm:t>
    </dgm:pt>
    <dgm:pt modelId="{F30E8696-F077-41D5-B26F-51EA66A56A82}" type="parTrans" cxnId="{096CA04C-907C-49FC-ABC7-77E4E05795E2}">
      <dgm:prSet/>
      <dgm:spPr/>
      <dgm:t>
        <a:bodyPr/>
        <a:lstStyle/>
        <a:p>
          <a:endParaRPr lang="en-US"/>
        </a:p>
      </dgm:t>
    </dgm:pt>
    <dgm:pt modelId="{253F56C7-6588-4C5D-9A74-DC4000F563E7}" type="sibTrans" cxnId="{096CA04C-907C-49FC-ABC7-77E4E05795E2}">
      <dgm:prSet/>
      <dgm:spPr/>
      <dgm:t>
        <a:bodyPr/>
        <a:lstStyle/>
        <a:p>
          <a:endParaRPr lang="en-US"/>
        </a:p>
      </dgm:t>
    </dgm:pt>
    <dgm:pt modelId="{BC26F82B-A7C0-4903-911D-49589BA37BD3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Para acceder ayudas o prestaciones se deben cumplir los requisitos establecidos legalmente para su solicitud. </a:t>
          </a:r>
          <a:endParaRPr lang="en-US" dirty="0"/>
        </a:p>
      </dgm:t>
    </dgm:pt>
    <dgm:pt modelId="{09580239-451C-46FF-AD3A-7E7EBCF1115D}" type="parTrans" cxnId="{55384323-E00E-4800-B776-3307A06516C2}">
      <dgm:prSet/>
      <dgm:spPr/>
      <dgm:t>
        <a:bodyPr/>
        <a:lstStyle/>
        <a:p>
          <a:endParaRPr lang="en-US"/>
        </a:p>
      </dgm:t>
    </dgm:pt>
    <dgm:pt modelId="{A3E3F22D-1734-426B-BA81-1D7B9588E4E3}" type="sibTrans" cxnId="{55384323-E00E-4800-B776-3307A06516C2}">
      <dgm:prSet/>
      <dgm:spPr/>
      <dgm:t>
        <a:bodyPr/>
        <a:lstStyle/>
        <a:p>
          <a:endParaRPr lang="en-US"/>
        </a:p>
      </dgm:t>
    </dgm:pt>
    <dgm:pt modelId="{D9F81213-01B3-44AA-974D-6817175277BA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1736ABC-32CF-4CD4-AFBD-ACAE410849E9}" type="parTrans" cxnId="{BC05F59D-A305-4262-A7B6-B3699AF0848F}">
      <dgm:prSet/>
      <dgm:spPr/>
      <dgm:t>
        <a:bodyPr/>
        <a:lstStyle/>
        <a:p>
          <a:endParaRPr lang="en-US"/>
        </a:p>
      </dgm:t>
    </dgm:pt>
    <dgm:pt modelId="{A1AA3386-CB3D-41D8-A099-2856C2FBBE10}" type="sibTrans" cxnId="{BC05F59D-A305-4262-A7B6-B3699AF0848F}">
      <dgm:prSet/>
      <dgm:spPr/>
      <dgm:t>
        <a:bodyPr/>
        <a:lstStyle/>
        <a:p>
          <a:endParaRPr lang="en-US"/>
        </a:p>
      </dgm:t>
    </dgm:pt>
    <dgm:pt modelId="{D4E70F31-A686-0C46-8B46-1F9DC38190CA}" type="pres">
      <dgm:prSet presAssocID="{ECD770BA-2A1A-4307-B7F7-182729AFE9A4}" presName="vert0" presStyleCnt="0">
        <dgm:presLayoutVars>
          <dgm:dir/>
          <dgm:animOne val="branch"/>
          <dgm:animLvl val="lvl"/>
        </dgm:presLayoutVars>
      </dgm:prSet>
      <dgm:spPr/>
    </dgm:pt>
    <dgm:pt modelId="{0E09E2CA-00A5-CA47-B435-02E87A1C2E90}" type="pres">
      <dgm:prSet presAssocID="{BC26F82B-A7C0-4903-911D-49589BA37BD3}" presName="thickLine" presStyleLbl="alignNode1" presStyleIdx="0" presStyleCnt="3"/>
      <dgm:spPr/>
    </dgm:pt>
    <dgm:pt modelId="{57C760F4-F3AF-DD4B-A270-1208CFDA0353}" type="pres">
      <dgm:prSet presAssocID="{BC26F82B-A7C0-4903-911D-49589BA37BD3}" presName="horz1" presStyleCnt="0"/>
      <dgm:spPr/>
    </dgm:pt>
    <dgm:pt modelId="{FCE85FEA-477D-574C-9220-E4329D01B053}" type="pres">
      <dgm:prSet presAssocID="{BC26F82B-A7C0-4903-911D-49589BA37BD3}" presName="tx1" presStyleLbl="revTx" presStyleIdx="0" presStyleCnt="3"/>
      <dgm:spPr/>
    </dgm:pt>
    <dgm:pt modelId="{9B6F9EB9-4B7D-634B-AF57-C4BE7D554024}" type="pres">
      <dgm:prSet presAssocID="{BC26F82B-A7C0-4903-911D-49589BA37BD3}" presName="vert1" presStyleCnt="0"/>
      <dgm:spPr/>
    </dgm:pt>
    <dgm:pt modelId="{3AE889F5-0047-AA43-942A-07F657384ABC}" type="pres">
      <dgm:prSet presAssocID="{940C984E-DF3D-4F66-861A-181B877CC507}" presName="thickLine" presStyleLbl="alignNode1" presStyleIdx="1" presStyleCnt="3"/>
      <dgm:spPr/>
    </dgm:pt>
    <dgm:pt modelId="{D461B458-F554-B847-9AA7-D33E21D00C30}" type="pres">
      <dgm:prSet presAssocID="{940C984E-DF3D-4F66-861A-181B877CC507}" presName="horz1" presStyleCnt="0"/>
      <dgm:spPr/>
    </dgm:pt>
    <dgm:pt modelId="{8FC48344-3196-6F4A-ABBB-0A67CAF4E593}" type="pres">
      <dgm:prSet presAssocID="{940C984E-DF3D-4F66-861A-181B877CC507}" presName="tx1" presStyleLbl="revTx" presStyleIdx="1" presStyleCnt="3"/>
      <dgm:spPr/>
    </dgm:pt>
    <dgm:pt modelId="{146A3696-6E21-8042-83AA-8B8340FBBD28}" type="pres">
      <dgm:prSet presAssocID="{940C984E-DF3D-4F66-861A-181B877CC507}" presName="vert1" presStyleCnt="0"/>
      <dgm:spPr/>
    </dgm:pt>
    <dgm:pt modelId="{E533C7F7-DCC6-2343-9BE4-571B1AEF6D64}" type="pres">
      <dgm:prSet presAssocID="{D9F81213-01B3-44AA-974D-6817175277BA}" presName="thickLine" presStyleLbl="alignNode1" presStyleIdx="2" presStyleCnt="3"/>
      <dgm:spPr/>
    </dgm:pt>
    <dgm:pt modelId="{5A87171A-DBF6-0A4D-8FA1-D1909D55FF90}" type="pres">
      <dgm:prSet presAssocID="{D9F81213-01B3-44AA-974D-6817175277BA}" presName="horz1" presStyleCnt="0"/>
      <dgm:spPr/>
    </dgm:pt>
    <dgm:pt modelId="{01E5D4C2-B677-254A-8F04-9DFA22C9ADD9}" type="pres">
      <dgm:prSet presAssocID="{D9F81213-01B3-44AA-974D-6817175277BA}" presName="tx1" presStyleLbl="revTx" presStyleIdx="2" presStyleCnt="3"/>
      <dgm:spPr/>
    </dgm:pt>
    <dgm:pt modelId="{1E285D37-6C31-F545-9666-DDEE89BC09C6}" type="pres">
      <dgm:prSet presAssocID="{D9F81213-01B3-44AA-974D-6817175277BA}" presName="vert1" presStyleCnt="0"/>
      <dgm:spPr/>
    </dgm:pt>
  </dgm:ptLst>
  <dgm:cxnLst>
    <dgm:cxn modelId="{55384323-E00E-4800-B776-3307A06516C2}" srcId="{ECD770BA-2A1A-4307-B7F7-182729AFE9A4}" destId="{BC26F82B-A7C0-4903-911D-49589BA37BD3}" srcOrd="0" destOrd="0" parTransId="{09580239-451C-46FF-AD3A-7E7EBCF1115D}" sibTransId="{A3E3F22D-1734-426B-BA81-1D7B9588E4E3}"/>
    <dgm:cxn modelId="{3004E240-D578-C646-A5AA-05FA1DEF2A67}" type="presOf" srcId="{ECD770BA-2A1A-4307-B7F7-182729AFE9A4}" destId="{D4E70F31-A686-0C46-8B46-1F9DC38190CA}" srcOrd="0" destOrd="0" presId="urn:microsoft.com/office/officeart/2008/layout/LinedList"/>
    <dgm:cxn modelId="{096CA04C-907C-49FC-ABC7-77E4E05795E2}" srcId="{ECD770BA-2A1A-4307-B7F7-182729AFE9A4}" destId="{940C984E-DF3D-4F66-861A-181B877CC507}" srcOrd="1" destOrd="0" parTransId="{F30E8696-F077-41D5-B26F-51EA66A56A82}" sibTransId="{253F56C7-6588-4C5D-9A74-DC4000F563E7}"/>
    <dgm:cxn modelId="{F301B55A-64EA-9845-84F7-E0698651E09C}" type="presOf" srcId="{BC26F82B-A7C0-4903-911D-49589BA37BD3}" destId="{FCE85FEA-477D-574C-9220-E4329D01B053}" srcOrd="0" destOrd="0" presId="urn:microsoft.com/office/officeart/2008/layout/LinedList"/>
    <dgm:cxn modelId="{BC05F59D-A305-4262-A7B6-B3699AF0848F}" srcId="{ECD770BA-2A1A-4307-B7F7-182729AFE9A4}" destId="{D9F81213-01B3-44AA-974D-6817175277BA}" srcOrd="2" destOrd="0" parTransId="{C1736ABC-32CF-4CD4-AFBD-ACAE410849E9}" sibTransId="{A1AA3386-CB3D-41D8-A099-2856C2FBBE10}"/>
    <dgm:cxn modelId="{251BCBAA-9F5F-774F-8635-693FE90B18DA}" type="presOf" srcId="{940C984E-DF3D-4F66-861A-181B877CC507}" destId="{8FC48344-3196-6F4A-ABBB-0A67CAF4E593}" srcOrd="0" destOrd="0" presId="urn:microsoft.com/office/officeart/2008/layout/LinedList"/>
    <dgm:cxn modelId="{981244E8-7882-434D-9CEF-AC109EE9ACD4}" type="presOf" srcId="{D9F81213-01B3-44AA-974D-6817175277BA}" destId="{01E5D4C2-B677-254A-8F04-9DFA22C9ADD9}" srcOrd="0" destOrd="0" presId="urn:microsoft.com/office/officeart/2008/layout/LinedList"/>
    <dgm:cxn modelId="{EE65DD10-D837-304D-A142-9BE2F68352F5}" type="presParOf" srcId="{D4E70F31-A686-0C46-8B46-1F9DC38190CA}" destId="{0E09E2CA-00A5-CA47-B435-02E87A1C2E90}" srcOrd="0" destOrd="0" presId="urn:microsoft.com/office/officeart/2008/layout/LinedList"/>
    <dgm:cxn modelId="{41E39A7B-0A9A-9843-BCA0-A8BA0954C048}" type="presParOf" srcId="{D4E70F31-A686-0C46-8B46-1F9DC38190CA}" destId="{57C760F4-F3AF-DD4B-A270-1208CFDA0353}" srcOrd="1" destOrd="0" presId="urn:microsoft.com/office/officeart/2008/layout/LinedList"/>
    <dgm:cxn modelId="{C553F204-CE76-2649-8A6F-CE9582EE7576}" type="presParOf" srcId="{57C760F4-F3AF-DD4B-A270-1208CFDA0353}" destId="{FCE85FEA-477D-574C-9220-E4329D01B053}" srcOrd="0" destOrd="0" presId="urn:microsoft.com/office/officeart/2008/layout/LinedList"/>
    <dgm:cxn modelId="{20FACC9E-A239-0D44-A1BF-C8DFC02534F5}" type="presParOf" srcId="{57C760F4-F3AF-DD4B-A270-1208CFDA0353}" destId="{9B6F9EB9-4B7D-634B-AF57-C4BE7D554024}" srcOrd="1" destOrd="0" presId="urn:microsoft.com/office/officeart/2008/layout/LinedList"/>
    <dgm:cxn modelId="{47838663-B81D-2A45-9D45-2FEAD9C6BC97}" type="presParOf" srcId="{D4E70F31-A686-0C46-8B46-1F9DC38190CA}" destId="{3AE889F5-0047-AA43-942A-07F657384ABC}" srcOrd="2" destOrd="0" presId="urn:microsoft.com/office/officeart/2008/layout/LinedList"/>
    <dgm:cxn modelId="{23738B6A-D824-FF4A-8CD8-C96109F5ADA1}" type="presParOf" srcId="{D4E70F31-A686-0C46-8B46-1F9DC38190CA}" destId="{D461B458-F554-B847-9AA7-D33E21D00C30}" srcOrd="3" destOrd="0" presId="urn:microsoft.com/office/officeart/2008/layout/LinedList"/>
    <dgm:cxn modelId="{68339474-13D6-DD42-A127-84D56EB5F72E}" type="presParOf" srcId="{D461B458-F554-B847-9AA7-D33E21D00C30}" destId="{8FC48344-3196-6F4A-ABBB-0A67CAF4E593}" srcOrd="0" destOrd="0" presId="urn:microsoft.com/office/officeart/2008/layout/LinedList"/>
    <dgm:cxn modelId="{9958640A-EAB9-0243-B6AF-636C64C9F55B}" type="presParOf" srcId="{D461B458-F554-B847-9AA7-D33E21D00C30}" destId="{146A3696-6E21-8042-83AA-8B8340FBBD28}" srcOrd="1" destOrd="0" presId="urn:microsoft.com/office/officeart/2008/layout/LinedList"/>
    <dgm:cxn modelId="{0C4009A6-930C-604F-8535-A3885B5C0C66}" type="presParOf" srcId="{D4E70F31-A686-0C46-8B46-1F9DC38190CA}" destId="{E533C7F7-DCC6-2343-9BE4-571B1AEF6D64}" srcOrd="4" destOrd="0" presId="urn:microsoft.com/office/officeart/2008/layout/LinedList"/>
    <dgm:cxn modelId="{F0814F49-6182-5A42-AE8E-696C15BFEAED}" type="presParOf" srcId="{D4E70F31-A686-0C46-8B46-1F9DC38190CA}" destId="{5A87171A-DBF6-0A4D-8FA1-D1909D55FF90}" srcOrd="5" destOrd="0" presId="urn:microsoft.com/office/officeart/2008/layout/LinedList"/>
    <dgm:cxn modelId="{BD29B19A-DE06-9D4B-B847-A468FB7CDCFD}" type="presParOf" srcId="{5A87171A-DBF6-0A4D-8FA1-D1909D55FF90}" destId="{01E5D4C2-B677-254A-8F04-9DFA22C9ADD9}" srcOrd="0" destOrd="0" presId="urn:microsoft.com/office/officeart/2008/layout/LinedList"/>
    <dgm:cxn modelId="{5E33041A-6899-A449-AAFA-D04668FF97F6}" type="presParOf" srcId="{5A87171A-DBF6-0A4D-8FA1-D1909D55FF90}" destId="{1E285D37-6C31-F545-9666-DDEE89BC09C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DD5871-8467-49B4-A9C9-85117CBAF55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57833E-4D45-4DF5-98A6-C6C4C55697B4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" sz="1800" b="1" dirty="0"/>
            <a:t>Las personas con el VIH pueden acceder a las prestaciones ofrecidas por la Seguridad Social en las mismas condiciones que el resto de la población siempre y cuando cumplan con los requisitos establecidos por ley. </a:t>
          </a:r>
          <a:endParaRPr lang="en-US" sz="1800" dirty="0"/>
        </a:p>
      </dgm:t>
    </dgm:pt>
    <dgm:pt modelId="{55FCD3E1-5022-404F-8DB8-20F106D9BA4B}" type="parTrans" cxnId="{49F9AF3C-3F5B-4916-A18D-8469FF03B03F}">
      <dgm:prSet/>
      <dgm:spPr/>
      <dgm:t>
        <a:bodyPr/>
        <a:lstStyle/>
        <a:p>
          <a:endParaRPr lang="en-US" sz="1800"/>
        </a:p>
      </dgm:t>
    </dgm:pt>
    <dgm:pt modelId="{06FA0227-0AD4-4B70-8F37-F4E1A9681925}" type="sibTrans" cxnId="{49F9AF3C-3F5B-4916-A18D-8469FF03B03F}">
      <dgm:prSet/>
      <dgm:spPr/>
      <dgm:t>
        <a:bodyPr/>
        <a:lstStyle/>
        <a:p>
          <a:endParaRPr lang="en-US" sz="1800"/>
        </a:p>
      </dgm:t>
    </dgm:pt>
    <dgm:pt modelId="{03767564-02C0-4B23-A3CC-83F391D83018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" sz="1800" b="1" dirty="0"/>
            <a:t>Entre estas prestaciones, se incluye la prestación por </a:t>
          </a:r>
          <a:r>
            <a:rPr lang="es-ES" sz="1800" b="1" dirty="0">
              <a:solidFill>
                <a:srgbClr val="FF0000"/>
              </a:solidFill>
            </a:rPr>
            <a:t>incapacidad laboral</a:t>
          </a:r>
          <a:r>
            <a:rPr lang="es-ES" sz="1800" b="1" dirty="0"/>
            <a:t>. Esta prestación está concebida para apoyar económicamente a quienes no pueden desempeñar sus funciones laborales de manera efectiva debido a su condición de salud y, como consecuencia de ello, pierden sus ingresos. </a:t>
          </a:r>
          <a:endParaRPr lang="en-US" sz="1800" dirty="0"/>
        </a:p>
      </dgm:t>
    </dgm:pt>
    <dgm:pt modelId="{13D786E2-0519-445D-836F-AD617373DC59}" type="parTrans" cxnId="{F3EE1FC9-5C23-474C-9640-42B37E0BBFD6}">
      <dgm:prSet/>
      <dgm:spPr/>
      <dgm:t>
        <a:bodyPr/>
        <a:lstStyle/>
        <a:p>
          <a:endParaRPr lang="en-US" sz="1800"/>
        </a:p>
      </dgm:t>
    </dgm:pt>
    <dgm:pt modelId="{12DB1C8E-1C88-4D4E-9AE9-87232978FE61}" type="sibTrans" cxnId="{F3EE1FC9-5C23-474C-9640-42B37E0BBFD6}">
      <dgm:prSet/>
      <dgm:spPr/>
      <dgm:t>
        <a:bodyPr/>
        <a:lstStyle/>
        <a:p>
          <a:endParaRPr lang="en-US" sz="1800"/>
        </a:p>
      </dgm:t>
    </dgm:pt>
    <dgm:pt modelId="{6B38B48E-5860-4AD2-A80C-CC874CD4FD9E}" type="pres">
      <dgm:prSet presAssocID="{38DD5871-8467-49B4-A9C9-85117CBAF555}" presName="root" presStyleCnt="0">
        <dgm:presLayoutVars>
          <dgm:dir/>
          <dgm:resizeHandles val="exact"/>
        </dgm:presLayoutVars>
      </dgm:prSet>
      <dgm:spPr/>
    </dgm:pt>
    <dgm:pt modelId="{8643A788-77D3-4CF6-80DB-0421FD4756D6}" type="pres">
      <dgm:prSet presAssocID="{D157833E-4D45-4DF5-98A6-C6C4C55697B4}" presName="compNode" presStyleCnt="0"/>
      <dgm:spPr/>
    </dgm:pt>
    <dgm:pt modelId="{AFFBBB49-DBC9-41A8-A7EF-8B96D49DFB18}" type="pres">
      <dgm:prSet presAssocID="{D157833E-4D45-4DF5-98A6-C6C4C55697B4}" presName="bgRect" presStyleLbl="bgShp" presStyleIdx="0" presStyleCnt="2"/>
      <dgm:spPr/>
    </dgm:pt>
    <dgm:pt modelId="{45AB8856-13C0-4AB2-85C6-648023861660}" type="pres">
      <dgm:prSet presAssocID="{D157833E-4D45-4DF5-98A6-C6C4C55697B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e"/>
        </a:ext>
      </dgm:extLst>
    </dgm:pt>
    <dgm:pt modelId="{0A9E9570-074A-44A4-AE7C-AC9BD6388696}" type="pres">
      <dgm:prSet presAssocID="{D157833E-4D45-4DF5-98A6-C6C4C55697B4}" presName="spaceRect" presStyleCnt="0"/>
      <dgm:spPr/>
    </dgm:pt>
    <dgm:pt modelId="{96D27E7E-3EC1-4809-86DE-6A19CDF261D7}" type="pres">
      <dgm:prSet presAssocID="{D157833E-4D45-4DF5-98A6-C6C4C55697B4}" presName="parTx" presStyleLbl="revTx" presStyleIdx="0" presStyleCnt="2">
        <dgm:presLayoutVars>
          <dgm:chMax val="0"/>
          <dgm:chPref val="0"/>
        </dgm:presLayoutVars>
      </dgm:prSet>
      <dgm:spPr/>
    </dgm:pt>
    <dgm:pt modelId="{E5925BE4-1908-43C7-976F-3158FA819ACE}" type="pres">
      <dgm:prSet presAssocID="{06FA0227-0AD4-4B70-8F37-F4E1A9681925}" presName="sibTrans" presStyleCnt="0"/>
      <dgm:spPr/>
    </dgm:pt>
    <dgm:pt modelId="{96C87F86-86B0-4518-97DC-80F3A12B0816}" type="pres">
      <dgm:prSet presAssocID="{03767564-02C0-4B23-A3CC-83F391D83018}" presName="compNode" presStyleCnt="0"/>
      <dgm:spPr/>
    </dgm:pt>
    <dgm:pt modelId="{3361A7AA-E87D-4789-9A1E-BF8C3FD4DBFE}" type="pres">
      <dgm:prSet presAssocID="{03767564-02C0-4B23-A3CC-83F391D83018}" presName="bgRect" presStyleLbl="bgShp" presStyleIdx="1" presStyleCnt="2"/>
      <dgm:spPr/>
    </dgm:pt>
    <dgm:pt modelId="{B6E6ECD6-4DD5-43A5-9352-AE26211AEAA2}" type="pres">
      <dgm:prSet presAssocID="{03767564-02C0-4B23-A3CC-83F391D8301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E79720B0-E713-47DD-B22C-7F2DF0494DE1}" type="pres">
      <dgm:prSet presAssocID="{03767564-02C0-4B23-A3CC-83F391D83018}" presName="spaceRect" presStyleCnt="0"/>
      <dgm:spPr/>
    </dgm:pt>
    <dgm:pt modelId="{1367720B-D0B8-4F40-98E2-36B5A5B481A1}" type="pres">
      <dgm:prSet presAssocID="{03767564-02C0-4B23-A3CC-83F391D83018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D6B5F3B-326C-497E-99BD-72777536E53E}" type="presOf" srcId="{03767564-02C0-4B23-A3CC-83F391D83018}" destId="{1367720B-D0B8-4F40-98E2-36B5A5B481A1}" srcOrd="0" destOrd="0" presId="urn:microsoft.com/office/officeart/2018/2/layout/IconVerticalSolidList"/>
    <dgm:cxn modelId="{49F9AF3C-3F5B-4916-A18D-8469FF03B03F}" srcId="{38DD5871-8467-49B4-A9C9-85117CBAF555}" destId="{D157833E-4D45-4DF5-98A6-C6C4C55697B4}" srcOrd="0" destOrd="0" parTransId="{55FCD3E1-5022-404F-8DB8-20F106D9BA4B}" sibTransId="{06FA0227-0AD4-4B70-8F37-F4E1A9681925}"/>
    <dgm:cxn modelId="{FF980A7B-C3DC-477B-9662-567FA32F2E82}" type="presOf" srcId="{38DD5871-8467-49B4-A9C9-85117CBAF555}" destId="{6B38B48E-5860-4AD2-A80C-CC874CD4FD9E}" srcOrd="0" destOrd="0" presId="urn:microsoft.com/office/officeart/2018/2/layout/IconVerticalSolidList"/>
    <dgm:cxn modelId="{2F0DB0BF-9A0A-4EAD-ADDC-7D11B19939A0}" type="presOf" srcId="{D157833E-4D45-4DF5-98A6-C6C4C55697B4}" destId="{96D27E7E-3EC1-4809-86DE-6A19CDF261D7}" srcOrd="0" destOrd="0" presId="urn:microsoft.com/office/officeart/2018/2/layout/IconVerticalSolidList"/>
    <dgm:cxn modelId="{F3EE1FC9-5C23-474C-9640-42B37E0BBFD6}" srcId="{38DD5871-8467-49B4-A9C9-85117CBAF555}" destId="{03767564-02C0-4B23-A3CC-83F391D83018}" srcOrd="1" destOrd="0" parTransId="{13D786E2-0519-445D-836F-AD617373DC59}" sibTransId="{12DB1C8E-1C88-4D4E-9AE9-87232978FE61}"/>
    <dgm:cxn modelId="{0B1ECF24-9A84-4B01-8356-A0B5E15F73F8}" type="presParOf" srcId="{6B38B48E-5860-4AD2-A80C-CC874CD4FD9E}" destId="{8643A788-77D3-4CF6-80DB-0421FD4756D6}" srcOrd="0" destOrd="0" presId="urn:microsoft.com/office/officeart/2018/2/layout/IconVerticalSolidList"/>
    <dgm:cxn modelId="{E2C928C7-4DA8-47E1-8FD4-3F72E3CCB7DA}" type="presParOf" srcId="{8643A788-77D3-4CF6-80DB-0421FD4756D6}" destId="{AFFBBB49-DBC9-41A8-A7EF-8B96D49DFB18}" srcOrd="0" destOrd="0" presId="urn:microsoft.com/office/officeart/2018/2/layout/IconVerticalSolidList"/>
    <dgm:cxn modelId="{FA00643E-30D4-4C34-B22B-1CF02C4E2706}" type="presParOf" srcId="{8643A788-77D3-4CF6-80DB-0421FD4756D6}" destId="{45AB8856-13C0-4AB2-85C6-648023861660}" srcOrd="1" destOrd="0" presId="urn:microsoft.com/office/officeart/2018/2/layout/IconVerticalSolidList"/>
    <dgm:cxn modelId="{660269BE-0843-4897-BD48-A68620F6E05B}" type="presParOf" srcId="{8643A788-77D3-4CF6-80DB-0421FD4756D6}" destId="{0A9E9570-074A-44A4-AE7C-AC9BD6388696}" srcOrd="2" destOrd="0" presId="urn:microsoft.com/office/officeart/2018/2/layout/IconVerticalSolidList"/>
    <dgm:cxn modelId="{3359F4EB-3966-4C98-9FB3-AECD433FF9B6}" type="presParOf" srcId="{8643A788-77D3-4CF6-80DB-0421FD4756D6}" destId="{96D27E7E-3EC1-4809-86DE-6A19CDF261D7}" srcOrd="3" destOrd="0" presId="urn:microsoft.com/office/officeart/2018/2/layout/IconVerticalSolidList"/>
    <dgm:cxn modelId="{318D02AA-9460-4E43-8A94-218F15BBB75C}" type="presParOf" srcId="{6B38B48E-5860-4AD2-A80C-CC874CD4FD9E}" destId="{E5925BE4-1908-43C7-976F-3158FA819ACE}" srcOrd="1" destOrd="0" presId="urn:microsoft.com/office/officeart/2018/2/layout/IconVerticalSolidList"/>
    <dgm:cxn modelId="{BACF570A-CC08-47D9-B34B-4862A717A674}" type="presParOf" srcId="{6B38B48E-5860-4AD2-A80C-CC874CD4FD9E}" destId="{96C87F86-86B0-4518-97DC-80F3A12B0816}" srcOrd="2" destOrd="0" presId="urn:microsoft.com/office/officeart/2018/2/layout/IconVerticalSolidList"/>
    <dgm:cxn modelId="{B5157B74-8591-4A3D-ABBF-0DCDEDADAC83}" type="presParOf" srcId="{96C87F86-86B0-4518-97DC-80F3A12B0816}" destId="{3361A7AA-E87D-4789-9A1E-BF8C3FD4DBFE}" srcOrd="0" destOrd="0" presId="urn:microsoft.com/office/officeart/2018/2/layout/IconVerticalSolidList"/>
    <dgm:cxn modelId="{2E72BD93-12A9-4CF6-81A8-D93EB90C89CB}" type="presParOf" srcId="{96C87F86-86B0-4518-97DC-80F3A12B0816}" destId="{B6E6ECD6-4DD5-43A5-9352-AE26211AEAA2}" srcOrd="1" destOrd="0" presId="urn:microsoft.com/office/officeart/2018/2/layout/IconVerticalSolidList"/>
    <dgm:cxn modelId="{09D2680E-F49A-4971-BE83-3DCD9B44F672}" type="presParOf" srcId="{96C87F86-86B0-4518-97DC-80F3A12B0816}" destId="{E79720B0-E713-47DD-B22C-7F2DF0494DE1}" srcOrd="2" destOrd="0" presId="urn:microsoft.com/office/officeart/2018/2/layout/IconVerticalSolidList"/>
    <dgm:cxn modelId="{C81AF9EA-AAFD-4945-B516-D034F5419881}" type="presParOf" srcId="{96C87F86-86B0-4518-97DC-80F3A12B0816}" destId="{1367720B-D0B8-4F40-98E2-36B5A5B481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56A2C2-872C-4222-AA06-C826EBBAEA32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AD7CBD-81D8-4DB0-89A0-7D35CE0C2C6B}">
      <dgm:prSet/>
      <dgm:spPr/>
      <dgm:t>
        <a:bodyPr/>
        <a:lstStyle/>
        <a:p>
          <a:r>
            <a:rPr lang="es-ES" b="1" u="sng" dirty="0"/>
            <a:t>Incapacidad permanente parcial</a:t>
          </a:r>
          <a:r>
            <a:rPr lang="es-ES" dirty="0"/>
            <a:t>: </a:t>
          </a:r>
          <a:r>
            <a:rPr lang="es-ES_tradnl" dirty="0"/>
            <a:t>disminuye el rendimiento en la profesión habitual en un 33% o más, pero </a:t>
          </a:r>
          <a:r>
            <a:rPr lang="es-ES_tradnl" b="1" dirty="0"/>
            <a:t>no impide seguir en ella.</a:t>
          </a:r>
          <a:endParaRPr lang="en-US" b="1" dirty="0"/>
        </a:p>
      </dgm:t>
    </dgm:pt>
    <dgm:pt modelId="{A379F6A9-3200-4D83-9B59-629F96EFF71F}" type="parTrans" cxnId="{AEBD7146-2086-4A14-99F6-E9AC2052F59F}">
      <dgm:prSet/>
      <dgm:spPr/>
      <dgm:t>
        <a:bodyPr/>
        <a:lstStyle/>
        <a:p>
          <a:endParaRPr lang="en-US"/>
        </a:p>
      </dgm:t>
    </dgm:pt>
    <dgm:pt modelId="{E58BB4BA-1447-45B7-A0F0-FF76E9E71B64}" type="sibTrans" cxnId="{AEBD7146-2086-4A14-99F6-E9AC2052F59F}">
      <dgm:prSet/>
      <dgm:spPr/>
      <dgm:t>
        <a:bodyPr/>
        <a:lstStyle/>
        <a:p>
          <a:endParaRPr lang="en-US" dirty="0"/>
        </a:p>
      </dgm:t>
    </dgm:pt>
    <dgm:pt modelId="{2F1D1957-A4A2-4E2F-A850-8B38BF108B30}">
      <dgm:prSet/>
      <dgm:spPr/>
      <dgm:t>
        <a:bodyPr/>
        <a:lstStyle/>
        <a:p>
          <a:r>
            <a:rPr lang="es-ES" b="1" u="sng" dirty="0"/>
            <a:t>Incapacidad permanente total</a:t>
          </a:r>
          <a:r>
            <a:rPr lang="es-ES" dirty="0"/>
            <a:t>: inhabilita para realizar todas las funciones principales de la profesión habitual, pero</a:t>
          </a:r>
          <a:r>
            <a:rPr lang="es-ES" b="1" dirty="0"/>
            <a:t> puede dedicarse a otra profesión distinta</a:t>
          </a:r>
          <a:r>
            <a:rPr lang="es-ES" dirty="0"/>
            <a:t>. </a:t>
          </a:r>
          <a:endParaRPr lang="en-US" dirty="0"/>
        </a:p>
      </dgm:t>
    </dgm:pt>
    <dgm:pt modelId="{A6CFE3AD-A502-4413-8275-450A6D64289E}" type="parTrans" cxnId="{0C2F8CD9-5B4F-4766-A340-C10F4CAA75F9}">
      <dgm:prSet/>
      <dgm:spPr/>
      <dgm:t>
        <a:bodyPr/>
        <a:lstStyle/>
        <a:p>
          <a:endParaRPr lang="en-US"/>
        </a:p>
      </dgm:t>
    </dgm:pt>
    <dgm:pt modelId="{CD72B868-9BB4-488E-AD44-EDFFEA99235A}" type="sibTrans" cxnId="{0C2F8CD9-5B4F-4766-A340-C10F4CAA75F9}">
      <dgm:prSet/>
      <dgm:spPr/>
      <dgm:t>
        <a:bodyPr/>
        <a:lstStyle/>
        <a:p>
          <a:endParaRPr lang="en-US" dirty="0"/>
        </a:p>
      </dgm:t>
    </dgm:pt>
    <dgm:pt modelId="{5289A42F-82C9-43F9-8D0D-28382467DFA0}">
      <dgm:prSet/>
      <dgm:spPr/>
      <dgm:t>
        <a:bodyPr/>
        <a:lstStyle/>
        <a:p>
          <a:r>
            <a:rPr lang="es-ES" b="1" u="sng" dirty="0"/>
            <a:t>Incapacidad permanente absoluta</a:t>
          </a:r>
          <a:r>
            <a:rPr lang="es-ES" dirty="0"/>
            <a:t>: </a:t>
          </a:r>
          <a:r>
            <a:rPr lang="es-ES" b="1" dirty="0"/>
            <a:t>impide a la persona desempeñar cualquier profesión u oficio</a:t>
          </a:r>
          <a:r>
            <a:rPr lang="es-ES" dirty="0"/>
            <a:t>. </a:t>
          </a:r>
          <a:endParaRPr lang="en-US" dirty="0"/>
        </a:p>
      </dgm:t>
    </dgm:pt>
    <dgm:pt modelId="{AB7054D7-E788-4159-85C6-5878A21D5658}" type="parTrans" cxnId="{F86DA4F4-1304-4C86-9100-5B40DFF8188E}">
      <dgm:prSet/>
      <dgm:spPr/>
      <dgm:t>
        <a:bodyPr/>
        <a:lstStyle/>
        <a:p>
          <a:endParaRPr lang="en-US"/>
        </a:p>
      </dgm:t>
    </dgm:pt>
    <dgm:pt modelId="{12C6034A-8F41-4BEF-B188-A4D70646F5AC}" type="sibTrans" cxnId="{F86DA4F4-1304-4C86-9100-5B40DFF8188E}">
      <dgm:prSet/>
      <dgm:spPr/>
      <dgm:t>
        <a:bodyPr/>
        <a:lstStyle/>
        <a:p>
          <a:endParaRPr lang="en-US" dirty="0"/>
        </a:p>
      </dgm:t>
    </dgm:pt>
    <dgm:pt modelId="{36B48302-F59F-497D-9181-AF5DE9B35BD5}">
      <dgm:prSet/>
      <dgm:spPr/>
      <dgm:t>
        <a:bodyPr/>
        <a:lstStyle/>
        <a:p>
          <a:r>
            <a:rPr lang="es-ES" b="1" u="sng" dirty="0"/>
            <a:t>Gran invalidez</a:t>
          </a:r>
          <a:r>
            <a:rPr lang="es-ES" dirty="0"/>
            <a:t>: cuando la persona </a:t>
          </a:r>
          <a:r>
            <a:rPr lang="es-ES" b="1" dirty="0"/>
            <a:t>no puede valerse por sí misma y requiere la asistencia de un cuidador para hacer sus tareas diarias</a:t>
          </a:r>
          <a:r>
            <a:rPr lang="es-ES" dirty="0"/>
            <a:t>.</a:t>
          </a:r>
          <a:endParaRPr lang="en-US" dirty="0"/>
        </a:p>
      </dgm:t>
    </dgm:pt>
    <dgm:pt modelId="{23DC9FC2-94E7-4BA9-BDD5-66E4797F1E3B}" type="parTrans" cxnId="{C32046AC-8F71-45CC-89C6-70BFAC5A5E64}">
      <dgm:prSet/>
      <dgm:spPr/>
      <dgm:t>
        <a:bodyPr/>
        <a:lstStyle/>
        <a:p>
          <a:endParaRPr lang="en-US"/>
        </a:p>
      </dgm:t>
    </dgm:pt>
    <dgm:pt modelId="{6B8EA7B2-DD42-4CAA-801F-03ECE51374AE}" type="sibTrans" cxnId="{C32046AC-8F71-45CC-89C6-70BFAC5A5E64}">
      <dgm:prSet/>
      <dgm:spPr/>
      <dgm:t>
        <a:bodyPr/>
        <a:lstStyle/>
        <a:p>
          <a:endParaRPr lang="en-US"/>
        </a:p>
      </dgm:t>
    </dgm:pt>
    <dgm:pt modelId="{03FEB974-AD94-8945-B87F-6D53DBCF4DAF}" type="pres">
      <dgm:prSet presAssocID="{E856A2C2-872C-4222-AA06-C826EBBAEA32}" presName="Name0" presStyleCnt="0">
        <dgm:presLayoutVars>
          <dgm:dir/>
          <dgm:resizeHandles val="exact"/>
        </dgm:presLayoutVars>
      </dgm:prSet>
      <dgm:spPr/>
    </dgm:pt>
    <dgm:pt modelId="{29AD2AC3-CB57-6946-AFB6-B9379DE45A82}" type="pres">
      <dgm:prSet presAssocID="{E5AD7CBD-81D8-4DB0-89A0-7D35CE0C2C6B}" presName="node" presStyleLbl="node1" presStyleIdx="0" presStyleCnt="4">
        <dgm:presLayoutVars>
          <dgm:bulletEnabled val="1"/>
        </dgm:presLayoutVars>
      </dgm:prSet>
      <dgm:spPr/>
    </dgm:pt>
    <dgm:pt modelId="{3AAB9AF7-08C9-654A-8F5D-58EF005B21BA}" type="pres">
      <dgm:prSet presAssocID="{E58BB4BA-1447-45B7-A0F0-FF76E9E71B64}" presName="sibTrans" presStyleLbl="sibTrans2D1" presStyleIdx="0" presStyleCnt="3"/>
      <dgm:spPr/>
    </dgm:pt>
    <dgm:pt modelId="{3EE25091-1853-5945-8E4C-B96977CBA646}" type="pres">
      <dgm:prSet presAssocID="{E58BB4BA-1447-45B7-A0F0-FF76E9E71B64}" presName="connectorText" presStyleLbl="sibTrans2D1" presStyleIdx="0" presStyleCnt="3"/>
      <dgm:spPr/>
    </dgm:pt>
    <dgm:pt modelId="{DBA63153-5A87-D34F-BC83-061259EED324}" type="pres">
      <dgm:prSet presAssocID="{2F1D1957-A4A2-4E2F-A850-8B38BF108B30}" presName="node" presStyleLbl="node1" presStyleIdx="1" presStyleCnt="4">
        <dgm:presLayoutVars>
          <dgm:bulletEnabled val="1"/>
        </dgm:presLayoutVars>
      </dgm:prSet>
      <dgm:spPr/>
    </dgm:pt>
    <dgm:pt modelId="{AF3D3ABF-833C-7E48-BCA6-E1146300E110}" type="pres">
      <dgm:prSet presAssocID="{CD72B868-9BB4-488E-AD44-EDFFEA99235A}" presName="sibTrans" presStyleLbl="sibTrans2D1" presStyleIdx="1" presStyleCnt="3"/>
      <dgm:spPr/>
    </dgm:pt>
    <dgm:pt modelId="{5685F9FB-915E-1A4A-8C5A-24CB105C5882}" type="pres">
      <dgm:prSet presAssocID="{CD72B868-9BB4-488E-AD44-EDFFEA99235A}" presName="connectorText" presStyleLbl="sibTrans2D1" presStyleIdx="1" presStyleCnt="3"/>
      <dgm:spPr/>
    </dgm:pt>
    <dgm:pt modelId="{EA7C46D0-BE12-6C4F-9634-EE98B400AEF1}" type="pres">
      <dgm:prSet presAssocID="{5289A42F-82C9-43F9-8D0D-28382467DFA0}" presName="node" presStyleLbl="node1" presStyleIdx="2" presStyleCnt="4">
        <dgm:presLayoutVars>
          <dgm:bulletEnabled val="1"/>
        </dgm:presLayoutVars>
      </dgm:prSet>
      <dgm:spPr/>
    </dgm:pt>
    <dgm:pt modelId="{17B1394D-007F-2946-8DA7-B81173DA476E}" type="pres">
      <dgm:prSet presAssocID="{12C6034A-8F41-4BEF-B188-A4D70646F5AC}" presName="sibTrans" presStyleLbl="sibTrans2D1" presStyleIdx="2" presStyleCnt="3"/>
      <dgm:spPr/>
    </dgm:pt>
    <dgm:pt modelId="{90A7E73E-67AF-FA41-9EF7-7732DD8ED589}" type="pres">
      <dgm:prSet presAssocID="{12C6034A-8F41-4BEF-B188-A4D70646F5AC}" presName="connectorText" presStyleLbl="sibTrans2D1" presStyleIdx="2" presStyleCnt="3"/>
      <dgm:spPr/>
    </dgm:pt>
    <dgm:pt modelId="{5C8AA156-3F9A-0B4E-A3EA-F2759F7A9DF7}" type="pres">
      <dgm:prSet presAssocID="{36B48302-F59F-497D-9181-AF5DE9B35BD5}" presName="node" presStyleLbl="node1" presStyleIdx="3" presStyleCnt="4">
        <dgm:presLayoutVars>
          <dgm:bulletEnabled val="1"/>
        </dgm:presLayoutVars>
      </dgm:prSet>
      <dgm:spPr/>
    </dgm:pt>
  </dgm:ptLst>
  <dgm:cxnLst>
    <dgm:cxn modelId="{74F6030C-67D2-324B-9E3B-51B0250CBCE2}" type="presOf" srcId="{12C6034A-8F41-4BEF-B188-A4D70646F5AC}" destId="{90A7E73E-67AF-FA41-9EF7-7732DD8ED589}" srcOrd="1" destOrd="0" presId="urn:microsoft.com/office/officeart/2005/8/layout/process1"/>
    <dgm:cxn modelId="{49150C1D-37EB-4E46-A13B-3A9C2C5E9A83}" type="presOf" srcId="{2F1D1957-A4A2-4E2F-A850-8B38BF108B30}" destId="{DBA63153-5A87-D34F-BC83-061259EED324}" srcOrd="0" destOrd="0" presId="urn:microsoft.com/office/officeart/2005/8/layout/process1"/>
    <dgm:cxn modelId="{DE529C21-398A-7046-85E2-15B62E85212C}" type="presOf" srcId="{CD72B868-9BB4-488E-AD44-EDFFEA99235A}" destId="{5685F9FB-915E-1A4A-8C5A-24CB105C5882}" srcOrd="1" destOrd="0" presId="urn:microsoft.com/office/officeart/2005/8/layout/process1"/>
    <dgm:cxn modelId="{05269C40-D688-8240-9926-01CB98E3FA4D}" type="presOf" srcId="{E5AD7CBD-81D8-4DB0-89A0-7D35CE0C2C6B}" destId="{29AD2AC3-CB57-6946-AFB6-B9379DE45A82}" srcOrd="0" destOrd="0" presId="urn:microsoft.com/office/officeart/2005/8/layout/process1"/>
    <dgm:cxn modelId="{AEBD7146-2086-4A14-99F6-E9AC2052F59F}" srcId="{E856A2C2-872C-4222-AA06-C826EBBAEA32}" destId="{E5AD7CBD-81D8-4DB0-89A0-7D35CE0C2C6B}" srcOrd="0" destOrd="0" parTransId="{A379F6A9-3200-4D83-9B59-629F96EFF71F}" sibTransId="{E58BB4BA-1447-45B7-A0F0-FF76E9E71B64}"/>
    <dgm:cxn modelId="{F2574E4E-E514-5645-A737-068C2499ED95}" type="presOf" srcId="{36B48302-F59F-497D-9181-AF5DE9B35BD5}" destId="{5C8AA156-3F9A-0B4E-A3EA-F2759F7A9DF7}" srcOrd="0" destOrd="0" presId="urn:microsoft.com/office/officeart/2005/8/layout/process1"/>
    <dgm:cxn modelId="{C6298C51-1575-F74D-B576-54877F1978FB}" type="presOf" srcId="{E58BB4BA-1447-45B7-A0F0-FF76E9E71B64}" destId="{3AAB9AF7-08C9-654A-8F5D-58EF005B21BA}" srcOrd="0" destOrd="0" presId="urn:microsoft.com/office/officeart/2005/8/layout/process1"/>
    <dgm:cxn modelId="{6B38BF6B-CA54-3D47-B912-61E26BA713D6}" type="presOf" srcId="{E58BB4BA-1447-45B7-A0F0-FF76E9E71B64}" destId="{3EE25091-1853-5945-8E4C-B96977CBA646}" srcOrd="1" destOrd="0" presId="urn:microsoft.com/office/officeart/2005/8/layout/process1"/>
    <dgm:cxn modelId="{9230E96E-F625-A242-9355-2F13DA41BCC2}" type="presOf" srcId="{5289A42F-82C9-43F9-8D0D-28382467DFA0}" destId="{EA7C46D0-BE12-6C4F-9634-EE98B400AEF1}" srcOrd="0" destOrd="0" presId="urn:microsoft.com/office/officeart/2005/8/layout/process1"/>
    <dgm:cxn modelId="{5805AD86-4545-754A-9D67-DA6F5889D512}" type="presOf" srcId="{E856A2C2-872C-4222-AA06-C826EBBAEA32}" destId="{03FEB974-AD94-8945-B87F-6D53DBCF4DAF}" srcOrd="0" destOrd="0" presId="urn:microsoft.com/office/officeart/2005/8/layout/process1"/>
    <dgm:cxn modelId="{303D8397-0E1A-B547-B37E-E88FF1BD8DCA}" type="presOf" srcId="{CD72B868-9BB4-488E-AD44-EDFFEA99235A}" destId="{AF3D3ABF-833C-7E48-BCA6-E1146300E110}" srcOrd="0" destOrd="0" presId="urn:microsoft.com/office/officeart/2005/8/layout/process1"/>
    <dgm:cxn modelId="{C32046AC-8F71-45CC-89C6-70BFAC5A5E64}" srcId="{E856A2C2-872C-4222-AA06-C826EBBAEA32}" destId="{36B48302-F59F-497D-9181-AF5DE9B35BD5}" srcOrd="3" destOrd="0" parTransId="{23DC9FC2-94E7-4BA9-BDD5-66E4797F1E3B}" sibTransId="{6B8EA7B2-DD42-4CAA-801F-03ECE51374AE}"/>
    <dgm:cxn modelId="{0C2F8CD9-5B4F-4766-A340-C10F4CAA75F9}" srcId="{E856A2C2-872C-4222-AA06-C826EBBAEA32}" destId="{2F1D1957-A4A2-4E2F-A850-8B38BF108B30}" srcOrd="1" destOrd="0" parTransId="{A6CFE3AD-A502-4413-8275-450A6D64289E}" sibTransId="{CD72B868-9BB4-488E-AD44-EDFFEA99235A}"/>
    <dgm:cxn modelId="{8AB8D0D9-CFB7-CD45-95E7-84606740B218}" type="presOf" srcId="{12C6034A-8F41-4BEF-B188-A4D70646F5AC}" destId="{17B1394D-007F-2946-8DA7-B81173DA476E}" srcOrd="0" destOrd="0" presId="urn:microsoft.com/office/officeart/2005/8/layout/process1"/>
    <dgm:cxn modelId="{F86DA4F4-1304-4C86-9100-5B40DFF8188E}" srcId="{E856A2C2-872C-4222-AA06-C826EBBAEA32}" destId="{5289A42F-82C9-43F9-8D0D-28382467DFA0}" srcOrd="2" destOrd="0" parTransId="{AB7054D7-E788-4159-85C6-5878A21D5658}" sibTransId="{12C6034A-8F41-4BEF-B188-A4D70646F5AC}"/>
    <dgm:cxn modelId="{928B04FD-14BB-B243-A8B5-7660FCFCD767}" type="presParOf" srcId="{03FEB974-AD94-8945-B87F-6D53DBCF4DAF}" destId="{29AD2AC3-CB57-6946-AFB6-B9379DE45A82}" srcOrd="0" destOrd="0" presId="urn:microsoft.com/office/officeart/2005/8/layout/process1"/>
    <dgm:cxn modelId="{0161DE4E-1CF7-D840-A466-4C278676FA27}" type="presParOf" srcId="{03FEB974-AD94-8945-B87F-6D53DBCF4DAF}" destId="{3AAB9AF7-08C9-654A-8F5D-58EF005B21BA}" srcOrd="1" destOrd="0" presId="urn:microsoft.com/office/officeart/2005/8/layout/process1"/>
    <dgm:cxn modelId="{BFFD4E95-E7FF-EC4A-9795-26D99A45BD0C}" type="presParOf" srcId="{3AAB9AF7-08C9-654A-8F5D-58EF005B21BA}" destId="{3EE25091-1853-5945-8E4C-B96977CBA646}" srcOrd="0" destOrd="0" presId="urn:microsoft.com/office/officeart/2005/8/layout/process1"/>
    <dgm:cxn modelId="{76C7E784-3FF0-6040-A6EB-EDB384207E76}" type="presParOf" srcId="{03FEB974-AD94-8945-B87F-6D53DBCF4DAF}" destId="{DBA63153-5A87-D34F-BC83-061259EED324}" srcOrd="2" destOrd="0" presId="urn:microsoft.com/office/officeart/2005/8/layout/process1"/>
    <dgm:cxn modelId="{EC6AC595-E274-6E44-8F29-7A1253269BB3}" type="presParOf" srcId="{03FEB974-AD94-8945-B87F-6D53DBCF4DAF}" destId="{AF3D3ABF-833C-7E48-BCA6-E1146300E110}" srcOrd="3" destOrd="0" presId="urn:microsoft.com/office/officeart/2005/8/layout/process1"/>
    <dgm:cxn modelId="{24F167FB-E2CF-D04A-A13A-BACF352ECDD7}" type="presParOf" srcId="{AF3D3ABF-833C-7E48-BCA6-E1146300E110}" destId="{5685F9FB-915E-1A4A-8C5A-24CB105C5882}" srcOrd="0" destOrd="0" presId="urn:microsoft.com/office/officeart/2005/8/layout/process1"/>
    <dgm:cxn modelId="{2BEA56CA-1A09-084B-9F36-9AE2064574A5}" type="presParOf" srcId="{03FEB974-AD94-8945-B87F-6D53DBCF4DAF}" destId="{EA7C46D0-BE12-6C4F-9634-EE98B400AEF1}" srcOrd="4" destOrd="0" presId="urn:microsoft.com/office/officeart/2005/8/layout/process1"/>
    <dgm:cxn modelId="{2E5F99DB-A2CC-C745-837C-BD41DE30B3B4}" type="presParOf" srcId="{03FEB974-AD94-8945-B87F-6D53DBCF4DAF}" destId="{17B1394D-007F-2946-8DA7-B81173DA476E}" srcOrd="5" destOrd="0" presId="urn:microsoft.com/office/officeart/2005/8/layout/process1"/>
    <dgm:cxn modelId="{8AAA26C4-F040-A74A-9055-095834B0E6BD}" type="presParOf" srcId="{17B1394D-007F-2946-8DA7-B81173DA476E}" destId="{90A7E73E-67AF-FA41-9EF7-7732DD8ED589}" srcOrd="0" destOrd="0" presId="urn:microsoft.com/office/officeart/2005/8/layout/process1"/>
    <dgm:cxn modelId="{4F5DB2A7-9281-7B46-A97E-C1E1AA187CBA}" type="presParOf" srcId="{03FEB974-AD94-8945-B87F-6D53DBCF4DAF}" destId="{5C8AA156-3F9A-0B4E-A3EA-F2759F7A9DF7}" srcOrd="6" destOrd="0" presId="urn:microsoft.com/office/officeart/2005/8/layout/process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2B2761-0910-9D4C-86A6-D6CC075B64F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EBF364E-A391-6C49-955F-C030C822C934}">
      <dgm:prSet custT="1"/>
      <dgm:spPr/>
      <dgm:t>
        <a:bodyPr/>
        <a:lstStyle/>
        <a:p>
          <a:pPr algn="l"/>
          <a:r>
            <a:rPr lang="es-ES" sz="3600" b="1" dirty="0"/>
            <a:t>¿Cómo se inicia el procedimiento del grado de incapacidad laboral?</a:t>
          </a:r>
        </a:p>
      </dgm:t>
    </dgm:pt>
    <dgm:pt modelId="{2DA424EE-9705-2F49-AFBD-FC75702C6EEF}" type="parTrans" cxnId="{1B692EA7-D187-7D4A-B889-5B8C60AB3F4D}">
      <dgm:prSet/>
      <dgm:spPr/>
      <dgm:t>
        <a:bodyPr/>
        <a:lstStyle/>
        <a:p>
          <a:endParaRPr lang="es-ES"/>
        </a:p>
      </dgm:t>
    </dgm:pt>
    <dgm:pt modelId="{A2BBFF40-895C-BA43-BACA-389F3E035F22}" type="sibTrans" cxnId="{1B692EA7-D187-7D4A-B889-5B8C60AB3F4D}">
      <dgm:prSet/>
      <dgm:spPr/>
      <dgm:t>
        <a:bodyPr/>
        <a:lstStyle/>
        <a:p>
          <a:endParaRPr lang="es-ES"/>
        </a:p>
      </dgm:t>
    </dgm:pt>
    <dgm:pt modelId="{CF63601D-B02D-4747-ABD2-8BF2F8E3C12E}" type="pres">
      <dgm:prSet presAssocID="{982B2761-0910-9D4C-86A6-D6CC075B64FD}" presName="linear" presStyleCnt="0">
        <dgm:presLayoutVars>
          <dgm:animLvl val="lvl"/>
          <dgm:resizeHandles val="exact"/>
        </dgm:presLayoutVars>
      </dgm:prSet>
      <dgm:spPr/>
    </dgm:pt>
    <dgm:pt modelId="{10D15692-AA7E-EA42-AAB0-1B1E7F5E37C2}" type="pres">
      <dgm:prSet presAssocID="{5EBF364E-A391-6C49-955F-C030C822C934}" presName="parentText" presStyleLbl="node1" presStyleIdx="0" presStyleCnt="1" custLinFactNeighborX="818" custLinFactNeighborY="28733">
        <dgm:presLayoutVars>
          <dgm:chMax val="0"/>
          <dgm:bulletEnabled val="1"/>
        </dgm:presLayoutVars>
      </dgm:prSet>
      <dgm:spPr/>
    </dgm:pt>
  </dgm:ptLst>
  <dgm:cxnLst>
    <dgm:cxn modelId="{62A3C113-AD39-B14C-93EA-3638EE070786}" type="presOf" srcId="{982B2761-0910-9D4C-86A6-D6CC075B64FD}" destId="{CF63601D-B02D-4747-ABD2-8BF2F8E3C12E}" srcOrd="0" destOrd="0" presId="urn:microsoft.com/office/officeart/2005/8/layout/vList2"/>
    <dgm:cxn modelId="{1B692EA7-D187-7D4A-B889-5B8C60AB3F4D}" srcId="{982B2761-0910-9D4C-86A6-D6CC075B64FD}" destId="{5EBF364E-A391-6C49-955F-C030C822C934}" srcOrd="0" destOrd="0" parTransId="{2DA424EE-9705-2F49-AFBD-FC75702C6EEF}" sibTransId="{A2BBFF40-895C-BA43-BACA-389F3E035F22}"/>
    <dgm:cxn modelId="{DDD5EEFE-5B44-194E-8214-B1AB5A7BA13C}" type="presOf" srcId="{5EBF364E-A391-6C49-955F-C030C822C934}" destId="{10D15692-AA7E-EA42-AAB0-1B1E7F5E37C2}" srcOrd="0" destOrd="0" presId="urn:microsoft.com/office/officeart/2005/8/layout/vList2"/>
    <dgm:cxn modelId="{8DDE6C58-E5C1-F646-B5EE-4DF86902F70C}" type="presParOf" srcId="{CF63601D-B02D-4747-ABD2-8BF2F8E3C12E}" destId="{10D15692-AA7E-EA42-AAB0-1B1E7F5E37C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D9F55F-F26B-DB48-9CF7-1C9583B41E4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45F17724-94AD-FA45-9373-6E2DD56769C9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Para solicitar esta prestación se debe presentar la solicitud junto con la documentación requerida en los centros de atención e información de la Seguridad Social. </a:t>
          </a:r>
        </a:p>
      </dgm:t>
    </dgm:pt>
    <dgm:pt modelId="{A275214C-79BA-6A45-A6A7-C0580AB7FDF9}" type="parTrans" cxnId="{E7C14921-027E-3341-930A-B453D0FB5BB8}">
      <dgm:prSet/>
      <dgm:spPr/>
      <dgm:t>
        <a:bodyPr/>
        <a:lstStyle/>
        <a:p>
          <a:endParaRPr lang="es-ES"/>
        </a:p>
      </dgm:t>
    </dgm:pt>
    <dgm:pt modelId="{7F859151-D4E2-6F42-AB44-EF62964F6844}" type="sibTrans" cxnId="{E7C14921-027E-3341-930A-B453D0FB5BB8}">
      <dgm:prSet/>
      <dgm:spPr/>
      <dgm:t>
        <a:bodyPr/>
        <a:lstStyle/>
        <a:p>
          <a:endParaRPr lang="es-ES"/>
        </a:p>
      </dgm:t>
    </dgm:pt>
    <dgm:pt modelId="{6CA8331E-479A-ED41-A1CC-1FDFABD0356F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Toda la información relativa a la documentación que se debe aportar, así como los formularios, se encuentran en la web oficial de la Seguridad Social.</a:t>
          </a:r>
        </a:p>
      </dgm:t>
    </dgm:pt>
    <dgm:pt modelId="{C6670F45-27A6-F549-9E96-79770FDB5607}" type="parTrans" cxnId="{01AA8176-45D0-6F44-824A-6AA31E534975}">
      <dgm:prSet/>
      <dgm:spPr/>
      <dgm:t>
        <a:bodyPr/>
        <a:lstStyle/>
        <a:p>
          <a:endParaRPr lang="es-ES"/>
        </a:p>
      </dgm:t>
    </dgm:pt>
    <dgm:pt modelId="{9CE1826D-6CFA-3243-9D4D-8AB9A1E8E3FA}" type="sibTrans" cxnId="{01AA8176-45D0-6F44-824A-6AA31E534975}">
      <dgm:prSet/>
      <dgm:spPr/>
      <dgm:t>
        <a:bodyPr/>
        <a:lstStyle/>
        <a:p>
          <a:endParaRPr lang="es-ES"/>
        </a:p>
      </dgm:t>
    </dgm:pt>
    <dgm:pt modelId="{9BBAD108-7B25-E747-B91C-4ED539C2B420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El plazo máximo para resolver el procedimiento es de 135 días.</a:t>
          </a:r>
        </a:p>
      </dgm:t>
    </dgm:pt>
    <dgm:pt modelId="{CE413364-A8CF-504F-A1FE-D372EE8C46F0}" type="parTrans" cxnId="{498B4AAD-A452-7845-86FD-CCB1186D8471}">
      <dgm:prSet/>
      <dgm:spPr/>
      <dgm:t>
        <a:bodyPr/>
        <a:lstStyle/>
        <a:p>
          <a:endParaRPr lang="es-ES"/>
        </a:p>
      </dgm:t>
    </dgm:pt>
    <dgm:pt modelId="{06C32031-B86D-6D4B-9D0D-A48FDCD99A4D}" type="sibTrans" cxnId="{498B4AAD-A452-7845-86FD-CCB1186D8471}">
      <dgm:prSet/>
      <dgm:spPr/>
      <dgm:t>
        <a:bodyPr/>
        <a:lstStyle/>
        <a:p>
          <a:endParaRPr lang="es-ES"/>
        </a:p>
      </dgm:t>
    </dgm:pt>
    <dgm:pt modelId="{E5D7E05D-1BD8-45F1-991B-5DB1E286037A}" type="pres">
      <dgm:prSet presAssocID="{E6D9F55F-F26B-DB48-9CF7-1C9583B41E40}" presName="root" presStyleCnt="0">
        <dgm:presLayoutVars>
          <dgm:dir/>
          <dgm:resizeHandles val="exact"/>
        </dgm:presLayoutVars>
      </dgm:prSet>
      <dgm:spPr/>
    </dgm:pt>
    <dgm:pt modelId="{49773485-A3EF-43A7-B550-2D16C8F3470C}" type="pres">
      <dgm:prSet presAssocID="{45F17724-94AD-FA45-9373-6E2DD56769C9}" presName="compNode" presStyleCnt="0"/>
      <dgm:spPr/>
    </dgm:pt>
    <dgm:pt modelId="{50FCF674-9365-4086-BED1-34839DDE30A9}" type="pres">
      <dgm:prSet presAssocID="{45F17724-94AD-FA45-9373-6E2DD56769C9}" presName="bgRect" presStyleLbl="bgShp" presStyleIdx="0" presStyleCnt="3"/>
      <dgm:spPr/>
    </dgm:pt>
    <dgm:pt modelId="{83995542-4EBB-4C59-AF8B-8F4CB8207B07}" type="pres">
      <dgm:prSet presAssocID="{45F17724-94AD-FA45-9373-6E2DD56769C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o"/>
        </a:ext>
      </dgm:extLst>
    </dgm:pt>
    <dgm:pt modelId="{2F931C1B-3C3B-463E-A3C7-8D2FBE2BACAD}" type="pres">
      <dgm:prSet presAssocID="{45F17724-94AD-FA45-9373-6E2DD56769C9}" presName="spaceRect" presStyleCnt="0"/>
      <dgm:spPr/>
    </dgm:pt>
    <dgm:pt modelId="{37164C86-F1CD-4115-BBEF-0A9565ECD8EA}" type="pres">
      <dgm:prSet presAssocID="{45F17724-94AD-FA45-9373-6E2DD56769C9}" presName="parTx" presStyleLbl="revTx" presStyleIdx="0" presStyleCnt="3">
        <dgm:presLayoutVars>
          <dgm:chMax val="0"/>
          <dgm:chPref val="0"/>
        </dgm:presLayoutVars>
      </dgm:prSet>
      <dgm:spPr/>
    </dgm:pt>
    <dgm:pt modelId="{5762A6D9-D069-40C9-8EE6-ABBA9C6E81D2}" type="pres">
      <dgm:prSet presAssocID="{7F859151-D4E2-6F42-AB44-EF62964F6844}" presName="sibTrans" presStyleCnt="0"/>
      <dgm:spPr/>
    </dgm:pt>
    <dgm:pt modelId="{02080A2D-89E7-4E36-94F8-BB8BF54823A5}" type="pres">
      <dgm:prSet presAssocID="{6CA8331E-479A-ED41-A1CC-1FDFABD0356F}" presName="compNode" presStyleCnt="0"/>
      <dgm:spPr/>
    </dgm:pt>
    <dgm:pt modelId="{AB1B5682-6D68-445F-904D-F513C4DE54FF}" type="pres">
      <dgm:prSet presAssocID="{6CA8331E-479A-ED41-A1CC-1FDFABD0356F}" presName="bgRect" presStyleLbl="bgShp" presStyleIdx="1" presStyleCnt="3" custLinFactNeighborX="-16612" custLinFactNeighborY="-6900"/>
      <dgm:spPr/>
    </dgm:pt>
    <dgm:pt modelId="{D71305F0-2F25-4AD9-A9FB-FBD47BA6BADA}" type="pres">
      <dgm:prSet presAssocID="{6CA8331E-479A-ED41-A1CC-1FDFABD0356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  <dgm:pt modelId="{370B69D7-B604-4D6C-9B7A-A813C2015BC1}" type="pres">
      <dgm:prSet presAssocID="{6CA8331E-479A-ED41-A1CC-1FDFABD0356F}" presName="spaceRect" presStyleCnt="0"/>
      <dgm:spPr/>
    </dgm:pt>
    <dgm:pt modelId="{B46EB086-E0EA-463D-83C2-1F006D02CFAE}" type="pres">
      <dgm:prSet presAssocID="{6CA8331E-479A-ED41-A1CC-1FDFABD0356F}" presName="parTx" presStyleLbl="revTx" presStyleIdx="1" presStyleCnt="3">
        <dgm:presLayoutVars>
          <dgm:chMax val="0"/>
          <dgm:chPref val="0"/>
        </dgm:presLayoutVars>
      </dgm:prSet>
      <dgm:spPr/>
    </dgm:pt>
    <dgm:pt modelId="{B48F9656-BAFF-4110-9876-60BAEFE19E88}" type="pres">
      <dgm:prSet presAssocID="{9CE1826D-6CFA-3243-9D4D-8AB9A1E8E3FA}" presName="sibTrans" presStyleCnt="0"/>
      <dgm:spPr/>
    </dgm:pt>
    <dgm:pt modelId="{D39CB558-4A48-4149-9FAA-BBC96A614031}" type="pres">
      <dgm:prSet presAssocID="{9BBAD108-7B25-E747-B91C-4ED539C2B420}" presName="compNode" presStyleCnt="0"/>
      <dgm:spPr/>
    </dgm:pt>
    <dgm:pt modelId="{122713D1-6BBC-4C8A-8F2A-53E706F93871}" type="pres">
      <dgm:prSet presAssocID="{9BBAD108-7B25-E747-B91C-4ED539C2B420}" presName="bgRect" presStyleLbl="bgShp" presStyleIdx="2" presStyleCnt="3"/>
      <dgm:spPr/>
    </dgm:pt>
    <dgm:pt modelId="{C2C0D0B9-9731-4809-954B-871399D003FE}" type="pres">
      <dgm:prSet presAssocID="{9BBAD108-7B25-E747-B91C-4ED539C2B42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xcavadora"/>
        </a:ext>
      </dgm:extLst>
    </dgm:pt>
    <dgm:pt modelId="{36475D6D-BEA6-4E5F-853D-AA1F843697DA}" type="pres">
      <dgm:prSet presAssocID="{9BBAD108-7B25-E747-B91C-4ED539C2B420}" presName="spaceRect" presStyleCnt="0"/>
      <dgm:spPr/>
    </dgm:pt>
    <dgm:pt modelId="{73A50747-ECF1-4131-BBD2-EC4013462505}" type="pres">
      <dgm:prSet presAssocID="{9BBAD108-7B25-E747-B91C-4ED539C2B42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7C14921-027E-3341-930A-B453D0FB5BB8}" srcId="{E6D9F55F-F26B-DB48-9CF7-1C9583B41E40}" destId="{45F17724-94AD-FA45-9373-6E2DD56769C9}" srcOrd="0" destOrd="0" parTransId="{A275214C-79BA-6A45-A6A7-C0580AB7FDF9}" sibTransId="{7F859151-D4E2-6F42-AB44-EF62964F6844}"/>
    <dgm:cxn modelId="{0039DD2E-46B3-BD4B-81C5-6FADDBBC3F2B}" type="presOf" srcId="{E6D9F55F-F26B-DB48-9CF7-1C9583B41E40}" destId="{E5D7E05D-1BD8-45F1-991B-5DB1E286037A}" srcOrd="0" destOrd="0" presId="urn:microsoft.com/office/officeart/2018/2/layout/IconVerticalSolidList"/>
    <dgm:cxn modelId="{01AA8176-45D0-6F44-824A-6AA31E534975}" srcId="{E6D9F55F-F26B-DB48-9CF7-1C9583B41E40}" destId="{6CA8331E-479A-ED41-A1CC-1FDFABD0356F}" srcOrd="1" destOrd="0" parTransId="{C6670F45-27A6-F549-9E96-79770FDB5607}" sibTransId="{9CE1826D-6CFA-3243-9D4D-8AB9A1E8E3FA}"/>
    <dgm:cxn modelId="{0B9FDBA9-E70C-4641-BA2C-E925837B093D}" type="presOf" srcId="{6CA8331E-479A-ED41-A1CC-1FDFABD0356F}" destId="{B46EB086-E0EA-463D-83C2-1F006D02CFAE}" srcOrd="0" destOrd="0" presId="urn:microsoft.com/office/officeart/2018/2/layout/IconVerticalSolidList"/>
    <dgm:cxn modelId="{498B4AAD-A452-7845-86FD-CCB1186D8471}" srcId="{E6D9F55F-F26B-DB48-9CF7-1C9583B41E40}" destId="{9BBAD108-7B25-E747-B91C-4ED539C2B420}" srcOrd="2" destOrd="0" parTransId="{CE413364-A8CF-504F-A1FE-D372EE8C46F0}" sibTransId="{06C32031-B86D-6D4B-9D0D-A48FDCD99A4D}"/>
    <dgm:cxn modelId="{A382E1C8-D152-A940-9908-34A80AF6B1CF}" type="presOf" srcId="{45F17724-94AD-FA45-9373-6E2DD56769C9}" destId="{37164C86-F1CD-4115-BBEF-0A9565ECD8EA}" srcOrd="0" destOrd="0" presId="urn:microsoft.com/office/officeart/2018/2/layout/IconVerticalSolidList"/>
    <dgm:cxn modelId="{19D1CAE6-6BF7-CE4D-A43B-2250D019B51C}" type="presOf" srcId="{9BBAD108-7B25-E747-B91C-4ED539C2B420}" destId="{73A50747-ECF1-4131-BBD2-EC4013462505}" srcOrd="0" destOrd="0" presId="urn:microsoft.com/office/officeart/2018/2/layout/IconVerticalSolidList"/>
    <dgm:cxn modelId="{9B40818B-3B3B-CE42-B578-3BF6E9090D4A}" type="presParOf" srcId="{E5D7E05D-1BD8-45F1-991B-5DB1E286037A}" destId="{49773485-A3EF-43A7-B550-2D16C8F3470C}" srcOrd="0" destOrd="0" presId="urn:microsoft.com/office/officeart/2018/2/layout/IconVerticalSolidList"/>
    <dgm:cxn modelId="{ED2F50FA-37C3-D942-82B7-D343AE908411}" type="presParOf" srcId="{49773485-A3EF-43A7-B550-2D16C8F3470C}" destId="{50FCF674-9365-4086-BED1-34839DDE30A9}" srcOrd="0" destOrd="0" presId="urn:microsoft.com/office/officeart/2018/2/layout/IconVerticalSolidList"/>
    <dgm:cxn modelId="{A1F751A2-CCE6-D042-BD32-A56696C16596}" type="presParOf" srcId="{49773485-A3EF-43A7-B550-2D16C8F3470C}" destId="{83995542-4EBB-4C59-AF8B-8F4CB8207B07}" srcOrd="1" destOrd="0" presId="urn:microsoft.com/office/officeart/2018/2/layout/IconVerticalSolidList"/>
    <dgm:cxn modelId="{BBC3AC1B-8FA9-E349-96FE-8BA2059B30DD}" type="presParOf" srcId="{49773485-A3EF-43A7-B550-2D16C8F3470C}" destId="{2F931C1B-3C3B-463E-A3C7-8D2FBE2BACAD}" srcOrd="2" destOrd="0" presId="urn:microsoft.com/office/officeart/2018/2/layout/IconVerticalSolidList"/>
    <dgm:cxn modelId="{4CF0CEF9-FEF2-8C49-B3E8-BFF401E47075}" type="presParOf" srcId="{49773485-A3EF-43A7-B550-2D16C8F3470C}" destId="{37164C86-F1CD-4115-BBEF-0A9565ECD8EA}" srcOrd="3" destOrd="0" presId="urn:microsoft.com/office/officeart/2018/2/layout/IconVerticalSolidList"/>
    <dgm:cxn modelId="{EFA9848C-7817-D641-AED7-E4C2D63BBBA1}" type="presParOf" srcId="{E5D7E05D-1BD8-45F1-991B-5DB1E286037A}" destId="{5762A6D9-D069-40C9-8EE6-ABBA9C6E81D2}" srcOrd="1" destOrd="0" presId="urn:microsoft.com/office/officeart/2018/2/layout/IconVerticalSolidList"/>
    <dgm:cxn modelId="{AED89C9B-0D70-D54D-AF23-23081610FF6F}" type="presParOf" srcId="{E5D7E05D-1BD8-45F1-991B-5DB1E286037A}" destId="{02080A2D-89E7-4E36-94F8-BB8BF54823A5}" srcOrd="2" destOrd="0" presId="urn:microsoft.com/office/officeart/2018/2/layout/IconVerticalSolidList"/>
    <dgm:cxn modelId="{1B64D60F-D3A2-E548-8431-925C50AF35B0}" type="presParOf" srcId="{02080A2D-89E7-4E36-94F8-BB8BF54823A5}" destId="{AB1B5682-6D68-445F-904D-F513C4DE54FF}" srcOrd="0" destOrd="0" presId="urn:microsoft.com/office/officeart/2018/2/layout/IconVerticalSolidList"/>
    <dgm:cxn modelId="{D246D8CB-9FAF-104B-BB32-2FBA0FEABCF5}" type="presParOf" srcId="{02080A2D-89E7-4E36-94F8-BB8BF54823A5}" destId="{D71305F0-2F25-4AD9-A9FB-FBD47BA6BADA}" srcOrd="1" destOrd="0" presId="urn:microsoft.com/office/officeart/2018/2/layout/IconVerticalSolidList"/>
    <dgm:cxn modelId="{41628B61-7E0A-5045-B7EE-130553D14065}" type="presParOf" srcId="{02080A2D-89E7-4E36-94F8-BB8BF54823A5}" destId="{370B69D7-B604-4D6C-9B7A-A813C2015BC1}" srcOrd="2" destOrd="0" presId="urn:microsoft.com/office/officeart/2018/2/layout/IconVerticalSolidList"/>
    <dgm:cxn modelId="{D365716F-8694-F24E-8AD8-6F977F7B5066}" type="presParOf" srcId="{02080A2D-89E7-4E36-94F8-BB8BF54823A5}" destId="{B46EB086-E0EA-463D-83C2-1F006D02CFAE}" srcOrd="3" destOrd="0" presId="urn:microsoft.com/office/officeart/2018/2/layout/IconVerticalSolidList"/>
    <dgm:cxn modelId="{A34B79AC-8083-1D4F-9DD3-C15C9BE73075}" type="presParOf" srcId="{E5D7E05D-1BD8-45F1-991B-5DB1E286037A}" destId="{B48F9656-BAFF-4110-9876-60BAEFE19E88}" srcOrd="3" destOrd="0" presId="urn:microsoft.com/office/officeart/2018/2/layout/IconVerticalSolidList"/>
    <dgm:cxn modelId="{7DE11FED-B668-E048-B95F-307027B7FFBC}" type="presParOf" srcId="{E5D7E05D-1BD8-45F1-991B-5DB1E286037A}" destId="{D39CB558-4A48-4149-9FAA-BBC96A614031}" srcOrd="4" destOrd="0" presId="urn:microsoft.com/office/officeart/2018/2/layout/IconVerticalSolidList"/>
    <dgm:cxn modelId="{6BB77596-C5B7-A145-9064-92F045F1F42A}" type="presParOf" srcId="{D39CB558-4A48-4149-9FAA-BBC96A614031}" destId="{122713D1-6BBC-4C8A-8F2A-53E706F93871}" srcOrd="0" destOrd="0" presId="urn:microsoft.com/office/officeart/2018/2/layout/IconVerticalSolidList"/>
    <dgm:cxn modelId="{71FA388F-2B8E-9142-AD41-F8A1AD677E9C}" type="presParOf" srcId="{D39CB558-4A48-4149-9FAA-BBC96A614031}" destId="{C2C0D0B9-9731-4809-954B-871399D003FE}" srcOrd="1" destOrd="0" presId="urn:microsoft.com/office/officeart/2018/2/layout/IconVerticalSolidList"/>
    <dgm:cxn modelId="{713523C2-6ED0-8E4B-B499-DB1F9F6F112D}" type="presParOf" srcId="{D39CB558-4A48-4149-9FAA-BBC96A614031}" destId="{36475D6D-BEA6-4E5F-853D-AA1F843697DA}" srcOrd="2" destOrd="0" presId="urn:microsoft.com/office/officeart/2018/2/layout/IconVerticalSolidList"/>
    <dgm:cxn modelId="{FA23F590-541D-654C-92F5-B565878854AA}" type="presParOf" srcId="{D39CB558-4A48-4149-9FAA-BBC96A614031}" destId="{73A50747-ECF1-4131-BBD2-EC40134625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2B2761-0910-9D4C-86A6-D6CC075B64FD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EBF364E-A391-6C49-955F-C030C822C934}">
      <dgm:prSet custT="1"/>
      <dgm:spPr/>
      <dgm:t>
        <a:bodyPr/>
        <a:lstStyle/>
        <a:p>
          <a:pPr algn="l"/>
          <a:r>
            <a:rPr lang="es-ES" sz="3600" b="1" dirty="0"/>
            <a:t>¿Cómo termina el procedimiento del grado de incapacidad laboral?</a:t>
          </a:r>
        </a:p>
      </dgm:t>
    </dgm:pt>
    <dgm:pt modelId="{2DA424EE-9705-2F49-AFBD-FC75702C6EEF}" type="parTrans" cxnId="{1B692EA7-D187-7D4A-B889-5B8C60AB3F4D}">
      <dgm:prSet/>
      <dgm:spPr/>
      <dgm:t>
        <a:bodyPr/>
        <a:lstStyle/>
        <a:p>
          <a:endParaRPr lang="es-ES"/>
        </a:p>
      </dgm:t>
    </dgm:pt>
    <dgm:pt modelId="{A2BBFF40-895C-BA43-BACA-389F3E035F22}" type="sibTrans" cxnId="{1B692EA7-D187-7D4A-B889-5B8C60AB3F4D}">
      <dgm:prSet/>
      <dgm:spPr/>
      <dgm:t>
        <a:bodyPr/>
        <a:lstStyle/>
        <a:p>
          <a:endParaRPr lang="es-ES"/>
        </a:p>
      </dgm:t>
    </dgm:pt>
    <dgm:pt modelId="{CF63601D-B02D-4747-ABD2-8BF2F8E3C12E}" type="pres">
      <dgm:prSet presAssocID="{982B2761-0910-9D4C-86A6-D6CC075B64FD}" presName="linear" presStyleCnt="0">
        <dgm:presLayoutVars>
          <dgm:animLvl val="lvl"/>
          <dgm:resizeHandles val="exact"/>
        </dgm:presLayoutVars>
      </dgm:prSet>
      <dgm:spPr/>
    </dgm:pt>
    <dgm:pt modelId="{10D15692-AA7E-EA42-AAB0-1B1E7F5E37C2}" type="pres">
      <dgm:prSet presAssocID="{5EBF364E-A391-6C49-955F-C030C822C934}" presName="parentText" presStyleLbl="node1" presStyleIdx="0" presStyleCnt="1" custLinFactNeighborY="19115">
        <dgm:presLayoutVars>
          <dgm:chMax val="0"/>
          <dgm:bulletEnabled val="1"/>
        </dgm:presLayoutVars>
      </dgm:prSet>
      <dgm:spPr/>
    </dgm:pt>
  </dgm:ptLst>
  <dgm:cxnLst>
    <dgm:cxn modelId="{62A3C113-AD39-B14C-93EA-3638EE070786}" type="presOf" srcId="{982B2761-0910-9D4C-86A6-D6CC075B64FD}" destId="{CF63601D-B02D-4747-ABD2-8BF2F8E3C12E}" srcOrd="0" destOrd="0" presId="urn:microsoft.com/office/officeart/2005/8/layout/vList2"/>
    <dgm:cxn modelId="{1B692EA7-D187-7D4A-B889-5B8C60AB3F4D}" srcId="{982B2761-0910-9D4C-86A6-D6CC075B64FD}" destId="{5EBF364E-A391-6C49-955F-C030C822C934}" srcOrd="0" destOrd="0" parTransId="{2DA424EE-9705-2F49-AFBD-FC75702C6EEF}" sibTransId="{A2BBFF40-895C-BA43-BACA-389F3E035F22}"/>
    <dgm:cxn modelId="{DDD5EEFE-5B44-194E-8214-B1AB5A7BA13C}" type="presOf" srcId="{5EBF364E-A391-6C49-955F-C030C822C934}" destId="{10D15692-AA7E-EA42-AAB0-1B1E7F5E37C2}" srcOrd="0" destOrd="0" presId="urn:microsoft.com/office/officeart/2005/8/layout/vList2"/>
    <dgm:cxn modelId="{8DDE6C58-E5C1-F646-B5EE-4DF86902F70C}" type="presParOf" srcId="{CF63601D-B02D-4747-ABD2-8BF2F8E3C12E}" destId="{10D15692-AA7E-EA42-AAB0-1B1E7F5E37C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D9F55F-F26B-DB48-9CF7-1C9583B41E4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45F17724-94AD-FA45-9373-6E2DD56769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600" dirty="0"/>
            <a:t>La declaración de Incapacidad Permanente corresponde a la Dirección Provincial del Instituto Nacional de la Seguridad Social (INSS), a través de los </a:t>
          </a:r>
          <a:r>
            <a:rPr lang="es-ES" sz="1600" b="1" dirty="0">
              <a:solidFill>
                <a:srgbClr val="FF0000"/>
              </a:solidFill>
            </a:rPr>
            <a:t>Equipos de Valoración de Incapacidades, conocidos como ‘tribunales médicos’.</a:t>
          </a:r>
        </a:p>
      </dgm:t>
    </dgm:pt>
    <dgm:pt modelId="{A275214C-79BA-6A45-A6A7-C0580AB7FDF9}" type="parTrans" cxnId="{E7C14921-027E-3341-930A-B453D0FB5BB8}">
      <dgm:prSet/>
      <dgm:spPr/>
      <dgm:t>
        <a:bodyPr/>
        <a:lstStyle/>
        <a:p>
          <a:endParaRPr lang="es-ES" sz="1600"/>
        </a:p>
      </dgm:t>
    </dgm:pt>
    <dgm:pt modelId="{7F859151-D4E2-6F42-AB44-EF62964F6844}" type="sibTrans" cxnId="{E7C14921-027E-3341-930A-B453D0FB5BB8}">
      <dgm:prSet/>
      <dgm:spPr/>
      <dgm:t>
        <a:bodyPr/>
        <a:lstStyle/>
        <a:p>
          <a:endParaRPr lang="es-ES" sz="1600"/>
        </a:p>
      </dgm:t>
    </dgm:pt>
    <dgm:pt modelId="{6CA8331E-479A-ED41-A1CC-1FDFABD0356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600" dirty="0"/>
            <a:t>En la declaración de la situación de Incapacidad Permanente se hará constar el plazo a partir del cual se podrá instar la revisión por agravación o mejoría del estado de incapacitado. No obstante, si hay un cambio sustancial se deberá comunicar al organismo correspondiente para que evalúe la nueva situación. </a:t>
          </a:r>
        </a:p>
      </dgm:t>
    </dgm:pt>
    <dgm:pt modelId="{C6670F45-27A6-F549-9E96-79770FDB5607}" type="parTrans" cxnId="{01AA8176-45D0-6F44-824A-6AA31E534975}">
      <dgm:prSet/>
      <dgm:spPr/>
      <dgm:t>
        <a:bodyPr/>
        <a:lstStyle/>
        <a:p>
          <a:endParaRPr lang="es-ES" sz="1600"/>
        </a:p>
      </dgm:t>
    </dgm:pt>
    <dgm:pt modelId="{9CE1826D-6CFA-3243-9D4D-8AB9A1E8E3FA}" type="sibTrans" cxnId="{01AA8176-45D0-6F44-824A-6AA31E534975}">
      <dgm:prSet/>
      <dgm:spPr/>
      <dgm:t>
        <a:bodyPr/>
        <a:lstStyle/>
        <a:p>
          <a:endParaRPr lang="es-ES" sz="1600"/>
        </a:p>
      </dgm:t>
    </dgm:pt>
    <dgm:pt modelId="{9BBAD108-7B25-E747-B91C-4ED539C2B4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1600" dirty="0"/>
            <a:t>Si la IP es desestimada: reclamación previa a la demanda ante los tribunales en un </a:t>
          </a:r>
          <a:r>
            <a:rPr lang="es-ES" sz="1600" b="1" dirty="0"/>
            <a:t>plazo de treinta días desde la notificación </a:t>
          </a:r>
          <a:r>
            <a:rPr lang="es-ES" sz="1600" dirty="0"/>
            <a:t>de la resolución a impugnar. El INSS tiene un plazo para contestar de </a:t>
          </a:r>
          <a:r>
            <a:rPr lang="es-ES" sz="1600" b="1" dirty="0"/>
            <a:t>cuarenta y cinco días</a:t>
          </a:r>
          <a:r>
            <a:rPr lang="es-ES" sz="1600" dirty="0"/>
            <a:t> y, si no se le notifica la contestación en este plazo, se entiende desestimada.</a:t>
          </a:r>
        </a:p>
      </dgm:t>
    </dgm:pt>
    <dgm:pt modelId="{CE413364-A8CF-504F-A1FE-D372EE8C46F0}" type="parTrans" cxnId="{498B4AAD-A452-7845-86FD-CCB1186D8471}">
      <dgm:prSet/>
      <dgm:spPr/>
      <dgm:t>
        <a:bodyPr/>
        <a:lstStyle/>
        <a:p>
          <a:endParaRPr lang="es-ES" sz="1600"/>
        </a:p>
      </dgm:t>
    </dgm:pt>
    <dgm:pt modelId="{06C32031-B86D-6D4B-9D0D-A48FDCD99A4D}" type="sibTrans" cxnId="{498B4AAD-A452-7845-86FD-CCB1186D8471}">
      <dgm:prSet/>
      <dgm:spPr/>
      <dgm:t>
        <a:bodyPr/>
        <a:lstStyle/>
        <a:p>
          <a:endParaRPr lang="es-ES" sz="1600"/>
        </a:p>
      </dgm:t>
    </dgm:pt>
    <dgm:pt modelId="{E5D7E05D-1BD8-45F1-991B-5DB1E286037A}" type="pres">
      <dgm:prSet presAssocID="{E6D9F55F-F26B-DB48-9CF7-1C9583B41E40}" presName="root" presStyleCnt="0">
        <dgm:presLayoutVars>
          <dgm:dir/>
          <dgm:resizeHandles val="exact"/>
        </dgm:presLayoutVars>
      </dgm:prSet>
      <dgm:spPr/>
    </dgm:pt>
    <dgm:pt modelId="{49773485-A3EF-43A7-B550-2D16C8F3470C}" type="pres">
      <dgm:prSet presAssocID="{45F17724-94AD-FA45-9373-6E2DD56769C9}" presName="compNode" presStyleCnt="0"/>
      <dgm:spPr/>
    </dgm:pt>
    <dgm:pt modelId="{50FCF674-9365-4086-BED1-34839DDE30A9}" type="pres">
      <dgm:prSet presAssocID="{45F17724-94AD-FA45-9373-6E2DD56769C9}" presName="bgRect" presStyleLbl="bgShp" presStyleIdx="0" presStyleCnt="3"/>
      <dgm:spPr/>
    </dgm:pt>
    <dgm:pt modelId="{83995542-4EBB-4C59-AF8B-8F4CB8207B07}" type="pres">
      <dgm:prSet presAssocID="{45F17724-94AD-FA45-9373-6E2DD56769C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o"/>
        </a:ext>
      </dgm:extLst>
    </dgm:pt>
    <dgm:pt modelId="{2F931C1B-3C3B-463E-A3C7-8D2FBE2BACAD}" type="pres">
      <dgm:prSet presAssocID="{45F17724-94AD-FA45-9373-6E2DD56769C9}" presName="spaceRect" presStyleCnt="0"/>
      <dgm:spPr/>
    </dgm:pt>
    <dgm:pt modelId="{37164C86-F1CD-4115-BBEF-0A9565ECD8EA}" type="pres">
      <dgm:prSet presAssocID="{45F17724-94AD-FA45-9373-6E2DD56769C9}" presName="parTx" presStyleLbl="revTx" presStyleIdx="0" presStyleCnt="3">
        <dgm:presLayoutVars>
          <dgm:chMax val="0"/>
          <dgm:chPref val="0"/>
        </dgm:presLayoutVars>
      </dgm:prSet>
      <dgm:spPr/>
    </dgm:pt>
    <dgm:pt modelId="{5762A6D9-D069-40C9-8EE6-ABBA9C6E81D2}" type="pres">
      <dgm:prSet presAssocID="{7F859151-D4E2-6F42-AB44-EF62964F6844}" presName="sibTrans" presStyleCnt="0"/>
      <dgm:spPr/>
    </dgm:pt>
    <dgm:pt modelId="{02080A2D-89E7-4E36-94F8-BB8BF54823A5}" type="pres">
      <dgm:prSet presAssocID="{6CA8331E-479A-ED41-A1CC-1FDFABD0356F}" presName="compNode" presStyleCnt="0"/>
      <dgm:spPr/>
    </dgm:pt>
    <dgm:pt modelId="{AB1B5682-6D68-445F-904D-F513C4DE54FF}" type="pres">
      <dgm:prSet presAssocID="{6CA8331E-479A-ED41-A1CC-1FDFABD0356F}" presName="bgRect" presStyleLbl="bgShp" presStyleIdx="1" presStyleCnt="3" custLinFactNeighborX="-16612" custLinFactNeighborY="-6900"/>
      <dgm:spPr/>
    </dgm:pt>
    <dgm:pt modelId="{D71305F0-2F25-4AD9-A9FB-FBD47BA6BADA}" type="pres">
      <dgm:prSet presAssocID="{6CA8331E-479A-ED41-A1CC-1FDFABD0356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tillo de juez"/>
        </a:ext>
      </dgm:extLst>
    </dgm:pt>
    <dgm:pt modelId="{370B69D7-B604-4D6C-9B7A-A813C2015BC1}" type="pres">
      <dgm:prSet presAssocID="{6CA8331E-479A-ED41-A1CC-1FDFABD0356F}" presName="spaceRect" presStyleCnt="0"/>
      <dgm:spPr/>
    </dgm:pt>
    <dgm:pt modelId="{B46EB086-E0EA-463D-83C2-1F006D02CFAE}" type="pres">
      <dgm:prSet presAssocID="{6CA8331E-479A-ED41-A1CC-1FDFABD0356F}" presName="parTx" presStyleLbl="revTx" presStyleIdx="1" presStyleCnt="3">
        <dgm:presLayoutVars>
          <dgm:chMax val="0"/>
          <dgm:chPref val="0"/>
        </dgm:presLayoutVars>
      </dgm:prSet>
      <dgm:spPr/>
    </dgm:pt>
    <dgm:pt modelId="{B48F9656-BAFF-4110-9876-60BAEFE19E88}" type="pres">
      <dgm:prSet presAssocID="{9CE1826D-6CFA-3243-9D4D-8AB9A1E8E3FA}" presName="sibTrans" presStyleCnt="0"/>
      <dgm:spPr/>
    </dgm:pt>
    <dgm:pt modelId="{D39CB558-4A48-4149-9FAA-BBC96A614031}" type="pres">
      <dgm:prSet presAssocID="{9BBAD108-7B25-E747-B91C-4ED539C2B420}" presName="compNode" presStyleCnt="0"/>
      <dgm:spPr/>
    </dgm:pt>
    <dgm:pt modelId="{122713D1-6BBC-4C8A-8F2A-53E706F93871}" type="pres">
      <dgm:prSet presAssocID="{9BBAD108-7B25-E747-B91C-4ED539C2B420}" presName="bgRect" presStyleLbl="bgShp" presStyleIdx="2" presStyleCnt="3"/>
      <dgm:spPr/>
    </dgm:pt>
    <dgm:pt modelId="{C2C0D0B9-9731-4809-954B-871399D003FE}" type="pres">
      <dgm:prSet presAssocID="{9BBAD108-7B25-E747-B91C-4ED539C2B42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xcavadora"/>
        </a:ext>
      </dgm:extLst>
    </dgm:pt>
    <dgm:pt modelId="{36475D6D-BEA6-4E5F-853D-AA1F843697DA}" type="pres">
      <dgm:prSet presAssocID="{9BBAD108-7B25-E747-B91C-4ED539C2B420}" presName="spaceRect" presStyleCnt="0"/>
      <dgm:spPr/>
    </dgm:pt>
    <dgm:pt modelId="{73A50747-ECF1-4131-BBD2-EC4013462505}" type="pres">
      <dgm:prSet presAssocID="{9BBAD108-7B25-E747-B91C-4ED539C2B42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7C14921-027E-3341-930A-B453D0FB5BB8}" srcId="{E6D9F55F-F26B-DB48-9CF7-1C9583B41E40}" destId="{45F17724-94AD-FA45-9373-6E2DD56769C9}" srcOrd="0" destOrd="0" parTransId="{A275214C-79BA-6A45-A6A7-C0580AB7FDF9}" sibTransId="{7F859151-D4E2-6F42-AB44-EF62964F6844}"/>
    <dgm:cxn modelId="{0039DD2E-46B3-BD4B-81C5-6FADDBBC3F2B}" type="presOf" srcId="{E6D9F55F-F26B-DB48-9CF7-1C9583B41E40}" destId="{E5D7E05D-1BD8-45F1-991B-5DB1E286037A}" srcOrd="0" destOrd="0" presId="urn:microsoft.com/office/officeart/2018/2/layout/IconVerticalSolidList"/>
    <dgm:cxn modelId="{01AA8176-45D0-6F44-824A-6AA31E534975}" srcId="{E6D9F55F-F26B-DB48-9CF7-1C9583B41E40}" destId="{6CA8331E-479A-ED41-A1CC-1FDFABD0356F}" srcOrd="1" destOrd="0" parTransId="{C6670F45-27A6-F549-9E96-79770FDB5607}" sibTransId="{9CE1826D-6CFA-3243-9D4D-8AB9A1E8E3FA}"/>
    <dgm:cxn modelId="{0B9FDBA9-E70C-4641-BA2C-E925837B093D}" type="presOf" srcId="{6CA8331E-479A-ED41-A1CC-1FDFABD0356F}" destId="{B46EB086-E0EA-463D-83C2-1F006D02CFAE}" srcOrd="0" destOrd="0" presId="urn:microsoft.com/office/officeart/2018/2/layout/IconVerticalSolidList"/>
    <dgm:cxn modelId="{498B4AAD-A452-7845-86FD-CCB1186D8471}" srcId="{E6D9F55F-F26B-DB48-9CF7-1C9583B41E40}" destId="{9BBAD108-7B25-E747-B91C-4ED539C2B420}" srcOrd="2" destOrd="0" parTransId="{CE413364-A8CF-504F-A1FE-D372EE8C46F0}" sibTransId="{06C32031-B86D-6D4B-9D0D-A48FDCD99A4D}"/>
    <dgm:cxn modelId="{A382E1C8-D152-A940-9908-34A80AF6B1CF}" type="presOf" srcId="{45F17724-94AD-FA45-9373-6E2DD56769C9}" destId="{37164C86-F1CD-4115-BBEF-0A9565ECD8EA}" srcOrd="0" destOrd="0" presId="urn:microsoft.com/office/officeart/2018/2/layout/IconVerticalSolidList"/>
    <dgm:cxn modelId="{19D1CAE6-6BF7-CE4D-A43B-2250D019B51C}" type="presOf" srcId="{9BBAD108-7B25-E747-B91C-4ED539C2B420}" destId="{73A50747-ECF1-4131-BBD2-EC4013462505}" srcOrd="0" destOrd="0" presId="urn:microsoft.com/office/officeart/2018/2/layout/IconVerticalSolidList"/>
    <dgm:cxn modelId="{9B40818B-3B3B-CE42-B578-3BF6E9090D4A}" type="presParOf" srcId="{E5D7E05D-1BD8-45F1-991B-5DB1E286037A}" destId="{49773485-A3EF-43A7-B550-2D16C8F3470C}" srcOrd="0" destOrd="0" presId="urn:microsoft.com/office/officeart/2018/2/layout/IconVerticalSolidList"/>
    <dgm:cxn modelId="{ED2F50FA-37C3-D942-82B7-D343AE908411}" type="presParOf" srcId="{49773485-A3EF-43A7-B550-2D16C8F3470C}" destId="{50FCF674-9365-4086-BED1-34839DDE30A9}" srcOrd="0" destOrd="0" presId="urn:microsoft.com/office/officeart/2018/2/layout/IconVerticalSolidList"/>
    <dgm:cxn modelId="{A1F751A2-CCE6-D042-BD32-A56696C16596}" type="presParOf" srcId="{49773485-A3EF-43A7-B550-2D16C8F3470C}" destId="{83995542-4EBB-4C59-AF8B-8F4CB8207B07}" srcOrd="1" destOrd="0" presId="urn:microsoft.com/office/officeart/2018/2/layout/IconVerticalSolidList"/>
    <dgm:cxn modelId="{BBC3AC1B-8FA9-E349-96FE-8BA2059B30DD}" type="presParOf" srcId="{49773485-A3EF-43A7-B550-2D16C8F3470C}" destId="{2F931C1B-3C3B-463E-A3C7-8D2FBE2BACAD}" srcOrd="2" destOrd="0" presId="urn:microsoft.com/office/officeart/2018/2/layout/IconVerticalSolidList"/>
    <dgm:cxn modelId="{4CF0CEF9-FEF2-8C49-B3E8-BFF401E47075}" type="presParOf" srcId="{49773485-A3EF-43A7-B550-2D16C8F3470C}" destId="{37164C86-F1CD-4115-BBEF-0A9565ECD8EA}" srcOrd="3" destOrd="0" presId="urn:microsoft.com/office/officeart/2018/2/layout/IconVerticalSolidList"/>
    <dgm:cxn modelId="{EFA9848C-7817-D641-AED7-E4C2D63BBBA1}" type="presParOf" srcId="{E5D7E05D-1BD8-45F1-991B-5DB1E286037A}" destId="{5762A6D9-D069-40C9-8EE6-ABBA9C6E81D2}" srcOrd="1" destOrd="0" presId="urn:microsoft.com/office/officeart/2018/2/layout/IconVerticalSolidList"/>
    <dgm:cxn modelId="{AED89C9B-0D70-D54D-AF23-23081610FF6F}" type="presParOf" srcId="{E5D7E05D-1BD8-45F1-991B-5DB1E286037A}" destId="{02080A2D-89E7-4E36-94F8-BB8BF54823A5}" srcOrd="2" destOrd="0" presId="urn:microsoft.com/office/officeart/2018/2/layout/IconVerticalSolidList"/>
    <dgm:cxn modelId="{1B64D60F-D3A2-E548-8431-925C50AF35B0}" type="presParOf" srcId="{02080A2D-89E7-4E36-94F8-BB8BF54823A5}" destId="{AB1B5682-6D68-445F-904D-F513C4DE54FF}" srcOrd="0" destOrd="0" presId="urn:microsoft.com/office/officeart/2018/2/layout/IconVerticalSolidList"/>
    <dgm:cxn modelId="{D246D8CB-9FAF-104B-BB32-2FBA0FEABCF5}" type="presParOf" srcId="{02080A2D-89E7-4E36-94F8-BB8BF54823A5}" destId="{D71305F0-2F25-4AD9-A9FB-FBD47BA6BADA}" srcOrd="1" destOrd="0" presId="urn:microsoft.com/office/officeart/2018/2/layout/IconVerticalSolidList"/>
    <dgm:cxn modelId="{41628B61-7E0A-5045-B7EE-130553D14065}" type="presParOf" srcId="{02080A2D-89E7-4E36-94F8-BB8BF54823A5}" destId="{370B69D7-B604-4D6C-9B7A-A813C2015BC1}" srcOrd="2" destOrd="0" presId="urn:microsoft.com/office/officeart/2018/2/layout/IconVerticalSolidList"/>
    <dgm:cxn modelId="{D365716F-8694-F24E-8AD8-6F977F7B5066}" type="presParOf" srcId="{02080A2D-89E7-4E36-94F8-BB8BF54823A5}" destId="{B46EB086-E0EA-463D-83C2-1F006D02CFAE}" srcOrd="3" destOrd="0" presId="urn:microsoft.com/office/officeart/2018/2/layout/IconVerticalSolidList"/>
    <dgm:cxn modelId="{A34B79AC-8083-1D4F-9DD3-C15C9BE73075}" type="presParOf" srcId="{E5D7E05D-1BD8-45F1-991B-5DB1E286037A}" destId="{B48F9656-BAFF-4110-9876-60BAEFE19E88}" srcOrd="3" destOrd="0" presId="urn:microsoft.com/office/officeart/2018/2/layout/IconVerticalSolidList"/>
    <dgm:cxn modelId="{7DE11FED-B668-E048-B95F-307027B7FFBC}" type="presParOf" srcId="{E5D7E05D-1BD8-45F1-991B-5DB1E286037A}" destId="{D39CB558-4A48-4149-9FAA-BBC96A614031}" srcOrd="4" destOrd="0" presId="urn:microsoft.com/office/officeart/2018/2/layout/IconVerticalSolidList"/>
    <dgm:cxn modelId="{6BB77596-C5B7-A145-9064-92F045F1F42A}" type="presParOf" srcId="{D39CB558-4A48-4149-9FAA-BBC96A614031}" destId="{122713D1-6BBC-4C8A-8F2A-53E706F93871}" srcOrd="0" destOrd="0" presId="urn:microsoft.com/office/officeart/2018/2/layout/IconVerticalSolidList"/>
    <dgm:cxn modelId="{71FA388F-2B8E-9142-AD41-F8A1AD677E9C}" type="presParOf" srcId="{D39CB558-4A48-4149-9FAA-BBC96A614031}" destId="{C2C0D0B9-9731-4809-954B-871399D003FE}" srcOrd="1" destOrd="0" presId="urn:microsoft.com/office/officeart/2018/2/layout/IconVerticalSolidList"/>
    <dgm:cxn modelId="{713523C2-6ED0-8E4B-B499-DB1F9F6F112D}" type="presParOf" srcId="{D39CB558-4A48-4149-9FAA-BBC96A614031}" destId="{36475D6D-BEA6-4E5F-853D-AA1F843697DA}" srcOrd="2" destOrd="0" presId="urn:microsoft.com/office/officeart/2018/2/layout/IconVerticalSolidList"/>
    <dgm:cxn modelId="{FA23F590-541D-654C-92F5-B565878854AA}" type="presParOf" srcId="{D39CB558-4A48-4149-9FAA-BBC96A614031}" destId="{73A50747-ECF1-4131-BBD2-EC40134625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143AC9-5C75-4F73-AE61-9E8F34010BDD}" type="doc">
      <dgm:prSet loTypeId="urn:microsoft.com/office/officeart/2016/7/layout/LinearArrowProcessNumbered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DB51CE5B-598F-4008-BADB-3C10DCC879F3}">
      <dgm:prSet custT="1"/>
      <dgm:spPr/>
      <dgm:t>
        <a:bodyPr/>
        <a:lstStyle/>
        <a:p>
          <a:r>
            <a:rPr lang="es-ES" sz="1400" b="1"/>
            <a:t>El VIH no se incluye en los baremos oficiales de incapacidad laboral</a:t>
          </a:r>
          <a:r>
            <a:rPr lang="es-ES" sz="1400"/>
            <a:t>: Aunque las personas con VIH pueden solicitar la incapacidad permanente, el diagnóstico por sí solo no se considera suficiente para concederla.</a:t>
          </a:r>
          <a:endParaRPr lang="en-US" sz="1400"/>
        </a:p>
      </dgm:t>
    </dgm:pt>
    <dgm:pt modelId="{E5246A3D-E298-4F09-A3EA-C979BDC870AF}" type="parTrans" cxnId="{94167970-1739-4860-ADF5-CDF6B35CD82A}">
      <dgm:prSet/>
      <dgm:spPr/>
      <dgm:t>
        <a:bodyPr/>
        <a:lstStyle/>
        <a:p>
          <a:endParaRPr lang="en-US" sz="1400"/>
        </a:p>
      </dgm:t>
    </dgm:pt>
    <dgm:pt modelId="{77948FDA-3663-4EB1-9F64-278821F4E737}" type="sibTrans" cxnId="{94167970-1739-4860-ADF5-CDF6B35CD82A}">
      <dgm:prSet phldrT="1" phldr="0" custT="1"/>
      <dgm:spPr/>
      <dgm:t>
        <a:bodyPr/>
        <a:lstStyle/>
        <a:p>
          <a:r>
            <a:rPr lang="en-US" sz="1400"/>
            <a:t>1</a:t>
          </a:r>
        </a:p>
      </dgm:t>
    </dgm:pt>
    <dgm:pt modelId="{9989D888-6C96-4101-97B1-342C2741A3E9}">
      <dgm:prSet custT="1"/>
      <dgm:spPr/>
      <dgm:t>
        <a:bodyPr/>
        <a:lstStyle/>
        <a:p>
          <a:r>
            <a:rPr lang="es-ES" sz="1400" b="1"/>
            <a:t>El tratamiento antirretroviral permite llevar una vida funcional</a:t>
          </a:r>
          <a:r>
            <a:rPr lang="es-ES" sz="1400"/>
            <a:t>: A nivel médico y legal, se asume que una persona con VIH controlado puede trabajar como cualquier otra, lo que ha contribuido a la normalización del VIH.</a:t>
          </a:r>
          <a:endParaRPr lang="en-US" sz="1400"/>
        </a:p>
      </dgm:t>
    </dgm:pt>
    <dgm:pt modelId="{3753B877-00B8-4E29-BA51-9745A159F542}" type="parTrans" cxnId="{7F82488A-9DE4-4BC0-8396-D5122056C3D0}">
      <dgm:prSet/>
      <dgm:spPr/>
      <dgm:t>
        <a:bodyPr/>
        <a:lstStyle/>
        <a:p>
          <a:endParaRPr lang="en-US" sz="1400"/>
        </a:p>
      </dgm:t>
    </dgm:pt>
    <dgm:pt modelId="{4B74799F-EE36-4897-BA65-C4536E78D1D5}" type="sibTrans" cxnId="{7F82488A-9DE4-4BC0-8396-D5122056C3D0}">
      <dgm:prSet phldrT="2" phldr="0" custT="1"/>
      <dgm:spPr/>
      <dgm:t>
        <a:bodyPr/>
        <a:lstStyle/>
        <a:p>
          <a:r>
            <a:rPr lang="en-US" sz="1400"/>
            <a:t>2</a:t>
          </a:r>
        </a:p>
      </dgm:t>
    </dgm:pt>
    <dgm:pt modelId="{DAA197DC-FF04-416D-96B2-8F9440ACDD6B}">
      <dgm:prSet custT="1"/>
      <dgm:spPr/>
      <dgm:t>
        <a:bodyPr/>
        <a:lstStyle/>
        <a:p>
          <a:r>
            <a:rPr lang="es-ES" sz="1400" b="1"/>
            <a:t>El VIH sigue impactando negativamente en la calidad de vida</a:t>
          </a:r>
          <a:r>
            <a:rPr lang="es-ES" sz="1400"/>
            <a:t>: A pesar del control viral, las personas con VIH suelen tener una peor calidad de vida y bienestar que quienes no lo tienen.</a:t>
          </a:r>
          <a:endParaRPr lang="en-US" sz="1400"/>
        </a:p>
      </dgm:t>
    </dgm:pt>
    <dgm:pt modelId="{A91AB801-931B-4468-AA45-9E57BB5E60FB}" type="parTrans" cxnId="{5B0D7E18-0747-4831-8386-B2028BB0FD80}">
      <dgm:prSet/>
      <dgm:spPr/>
      <dgm:t>
        <a:bodyPr/>
        <a:lstStyle/>
        <a:p>
          <a:endParaRPr lang="en-US" sz="1400"/>
        </a:p>
      </dgm:t>
    </dgm:pt>
    <dgm:pt modelId="{687D214A-5223-4F0F-925C-48F3F55DD3B4}" type="sibTrans" cxnId="{5B0D7E18-0747-4831-8386-B2028BB0FD80}">
      <dgm:prSet phldrT="3" phldr="0" custT="1"/>
      <dgm:spPr/>
      <dgm:t>
        <a:bodyPr/>
        <a:lstStyle/>
        <a:p>
          <a:r>
            <a:rPr lang="en-US" sz="1400"/>
            <a:t>3</a:t>
          </a:r>
        </a:p>
      </dgm:t>
    </dgm:pt>
    <dgm:pt modelId="{593DBE7B-545B-46CE-9590-1E6623ACF1A7}">
      <dgm:prSet custT="1"/>
      <dgm:spPr/>
      <dgm:t>
        <a:bodyPr/>
        <a:lstStyle/>
        <a:p>
          <a:r>
            <a:rPr lang="es-ES" sz="1400" b="1" dirty="0"/>
            <a:t>El envejecimiento prematuro y las comorbilidades son frecuentes</a:t>
          </a:r>
          <a:r>
            <a:rPr lang="es-ES" sz="1400" dirty="0"/>
            <a:t>: Las personas con VIH desarrollan enfermedades asociadas a la edad de forma precoz, lo que puede afectar su capacidad laboral.</a:t>
          </a:r>
          <a:endParaRPr lang="en-US" sz="1400" dirty="0"/>
        </a:p>
      </dgm:t>
    </dgm:pt>
    <dgm:pt modelId="{90EC704E-BCB3-4189-B747-AE5A45C29F30}" type="parTrans" cxnId="{EA95007A-4ED0-4233-8D86-5F6B8B2AF618}">
      <dgm:prSet/>
      <dgm:spPr/>
      <dgm:t>
        <a:bodyPr/>
        <a:lstStyle/>
        <a:p>
          <a:endParaRPr lang="en-US" sz="1400"/>
        </a:p>
      </dgm:t>
    </dgm:pt>
    <dgm:pt modelId="{76ACF102-3294-4AB1-9EA9-CBBF623D5988}" type="sibTrans" cxnId="{EA95007A-4ED0-4233-8D86-5F6B8B2AF618}">
      <dgm:prSet phldrT="4" phldr="0" custT="1"/>
      <dgm:spPr/>
      <dgm:t>
        <a:bodyPr/>
        <a:lstStyle/>
        <a:p>
          <a:r>
            <a:rPr lang="en-US" sz="1400"/>
            <a:t>4</a:t>
          </a:r>
        </a:p>
      </dgm:t>
    </dgm:pt>
    <dgm:pt modelId="{4971A87B-9B69-4198-8DDF-5F70B8B3DAE0}">
      <dgm:prSet custT="1"/>
      <dgm:spPr/>
      <dgm:t>
        <a:bodyPr/>
        <a:lstStyle/>
        <a:p>
          <a:r>
            <a:rPr lang="es-ES" sz="1400" b="1"/>
            <a:t>El impacto psicosocial es significativo</a:t>
          </a:r>
          <a:r>
            <a:rPr lang="es-ES" sz="1400"/>
            <a:t>: Estigmatización, discriminación, ansiedad y depresión son factores comunes en la vida de muchas personas con VIH.</a:t>
          </a:r>
          <a:endParaRPr lang="en-US" sz="1400"/>
        </a:p>
      </dgm:t>
    </dgm:pt>
    <dgm:pt modelId="{A3C3C89B-12BC-4074-BD9D-87E35087BC8B}" type="parTrans" cxnId="{D7E160E1-571A-4062-B2FD-23DB5E36CCB1}">
      <dgm:prSet/>
      <dgm:spPr/>
      <dgm:t>
        <a:bodyPr/>
        <a:lstStyle/>
        <a:p>
          <a:endParaRPr lang="en-US" sz="1400"/>
        </a:p>
      </dgm:t>
    </dgm:pt>
    <dgm:pt modelId="{1C214BE0-AAB1-45D2-B740-54F02A7B1C37}" type="sibTrans" cxnId="{D7E160E1-571A-4062-B2FD-23DB5E36CCB1}">
      <dgm:prSet phldrT="5" phldr="0" custT="1"/>
      <dgm:spPr/>
      <dgm:t>
        <a:bodyPr/>
        <a:lstStyle/>
        <a:p>
          <a:r>
            <a:rPr lang="en-US" sz="1400"/>
            <a:t>5</a:t>
          </a:r>
        </a:p>
      </dgm:t>
    </dgm:pt>
    <dgm:pt modelId="{5D802E36-9C4B-DC4F-8157-4CFFDB1FDEF5}" type="pres">
      <dgm:prSet presAssocID="{E9143AC9-5C75-4F73-AE61-9E8F34010BDD}" presName="linearFlow" presStyleCnt="0">
        <dgm:presLayoutVars>
          <dgm:dir/>
          <dgm:animLvl val="lvl"/>
          <dgm:resizeHandles val="exact"/>
        </dgm:presLayoutVars>
      </dgm:prSet>
      <dgm:spPr/>
    </dgm:pt>
    <dgm:pt modelId="{CF4D8E6D-401B-6743-83CE-DE829734883D}" type="pres">
      <dgm:prSet presAssocID="{DB51CE5B-598F-4008-BADB-3C10DCC879F3}" presName="compositeNode" presStyleCnt="0"/>
      <dgm:spPr/>
    </dgm:pt>
    <dgm:pt modelId="{E26EA1C3-96F3-3140-B213-90F294D789C4}" type="pres">
      <dgm:prSet presAssocID="{DB51CE5B-598F-4008-BADB-3C10DCC879F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2828589-12C2-9342-88FD-DE0A564E4ECA}" type="pres">
      <dgm:prSet presAssocID="{DB51CE5B-598F-4008-BADB-3C10DCC879F3}" presName="parSh" presStyleCnt="0"/>
      <dgm:spPr/>
    </dgm:pt>
    <dgm:pt modelId="{198FE1C9-81D9-9046-AEDF-9C702790DD0A}" type="pres">
      <dgm:prSet presAssocID="{DB51CE5B-598F-4008-BADB-3C10DCC879F3}" presName="lineNode" presStyleLbl="alignAccFollowNode1" presStyleIdx="0" presStyleCnt="15"/>
      <dgm:spPr/>
    </dgm:pt>
    <dgm:pt modelId="{A0151607-0CB1-6147-8DF2-831C4D74EA82}" type="pres">
      <dgm:prSet presAssocID="{DB51CE5B-598F-4008-BADB-3C10DCC879F3}" presName="lineArrowNode" presStyleLbl="alignAccFollowNode1" presStyleIdx="1" presStyleCnt="15"/>
      <dgm:spPr/>
    </dgm:pt>
    <dgm:pt modelId="{9F842D1E-2267-F148-A473-074F2792F7E6}" type="pres">
      <dgm:prSet presAssocID="{77948FDA-3663-4EB1-9F64-278821F4E737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9078C02A-9C8D-CC42-97DF-B63FCCE97B9F}" type="pres">
      <dgm:prSet presAssocID="{77948FDA-3663-4EB1-9F64-278821F4E737}" presName="spacerBetweenCircleAndCallout" presStyleCnt="0">
        <dgm:presLayoutVars/>
      </dgm:prSet>
      <dgm:spPr/>
    </dgm:pt>
    <dgm:pt modelId="{A20C9C17-A3D3-5E4D-B1A1-7AC4BECB0474}" type="pres">
      <dgm:prSet presAssocID="{DB51CE5B-598F-4008-BADB-3C10DCC879F3}" presName="nodeText" presStyleLbl="alignAccFollowNode1" presStyleIdx="2" presStyleCnt="15">
        <dgm:presLayoutVars>
          <dgm:bulletEnabled val="1"/>
        </dgm:presLayoutVars>
      </dgm:prSet>
      <dgm:spPr/>
    </dgm:pt>
    <dgm:pt modelId="{2ADEFCA4-53FD-B749-9DAF-878EEA2E48BA}" type="pres">
      <dgm:prSet presAssocID="{77948FDA-3663-4EB1-9F64-278821F4E737}" presName="sibTransComposite" presStyleCnt="0"/>
      <dgm:spPr/>
    </dgm:pt>
    <dgm:pt modelId="{DA63B3A6-23BF-364F-8E35-9FB2F2183F33}" type="pres">
      <dgm:prSet presAssocID="{9989D888-6C96-4101-97B1-342C2741A3E9}" presName="compositeNode" presStyleCnt="0"/>
      <dgm:spPr/>
    </dgm:pt>
    <dgm:pt modelId="{4B5B556D-20A2-3845-B70F-64B451054DC0}" type="pres">
      <dgm:prSet presAssocID="{9989D888-6C96-4101-97B1-342C2741A3E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B7960D2-9891-DE48-868A-E40077AF33E5}" type="pres">
      <dgm:prSet presAssocID="{9989D888-6C96-4101-97B1-342C2741A3E9}" presName="parSh" presStyleCnt="0"/>
      <dgm:spPr/>
    </dgm:pt>
    <dgm:pt modelId="{37C5444F-C057-3E43-AEF5-92C66FF6AD5D}" type="pres">
      <dgm:prSet presAssocID="{9989D888-6C96-4101-97B1-342C2741A3E9}" presName="lineNode" presStyleLbl="alignAccFollowNode1" presStyleIdx="3" presStyleCnt="15"/>
      <dgm:spPr/>
    </dgm:pt>
    <dgm:pt modelId="{B6388636-D720-FB49-939E-914E88B18622}" type="pres">
      <dgm:prSet presAssocID="{9989D888-6C96-4101-97B1-342C2741A3E9}" presName="lineArrowNode" presStyleLbl="alignAccFollowNode1" presStyleIdx="4" presStyleCnt="15"/>
      <dgm:spPr/>
    </dgm:pt>
    <dgm:pt modelId="{65AECEC6-D3AA-6645-9601-4DBEADBA6AA9}" type="pres">
      <dgm:prSet presAssocID="{4B74799F-EE36-4897-BA65-C4536E78D1D5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4B852763-80CC-FB4F-AE67-6EC988954646}" type="pres">
      <dgm:prSet presAssocID="{4B74799F-EE36-4897-BA65-C4536E78D1D5}" presName="spacerBetweenCircleAndCallout" presStyleCnt="0">
        <dgm:presLayoutVars/>
      </dgm:prSet>
      <dgm:spPr/>
    </dgm:pt>
    <dgm:pt modelId="{BF64678F-0BE7-3542-BCA8-6F82604214A6}" type="pres">
      <dgm:prSet presAssocID="{9989D888-6C96-4101-97B1-342C2741A3E9}" presName="nodeText" presStyleLbl="alignAccFollowNode1" presStyleIdx="5" presStyleCnt="15">
        <dgm:presLayoutVars>
          <dgm:bulletEnabled val="1"/>
        </dgm:presLayoutVars>
      </dgm:prSet>
      <dgm:spPr/>
    </dgm:pt>
    <dgm:pt modelId="{ACA5D552-4610-3E4E-9095-91691D23A87C}" type="pres">
      <dgm:prSet presAssocID="{4B74799F-EE36-4897-BA65-C4536E78D1D5}" presName="sibTransComposite" presStyleCnt="0"/>
      <dgm:spPr/>
    </dgm:pt>
    <dgm:pt modelId="{DE995D2F-3C05-474D-8648-5AA1B642A256}" type="pres">
      <dgm:prSet presAssocID="{DAA197DC-FF04-416D-96B2-8F9440ACDD6B}" presName="compositeNode" presStyleCnt="0"/>
      <dgm:spPr/>
    </dgm:pt>
    <dgm:pt modelId="{7B3BEDB9-CCC3-B840-9445-7B4393D658A6}" type="pres">
      <dgm:prSet presAssocID="{DAA197DC-FF04-416D-96B2-8F9440ACDD6B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F38EE45D-E95F-6E43-8E1F-F14D74E23A7D}" type="pres">
      <dgm:prSet presAssocID="{DAA197DC-FF04-416D-96B2-8F9440ACDD6B}" presName="parSh" presStyleCnt="0"/>
      <dgm:spPr/>
    </dgm:pt>
    <dgm:pt modelId="{282A0A28-7C2A-484C-A14F-85BB77766BE9}" type="pres">
      <dgm:prSet presAssocID="{DAA197DC-FF04-416D-96B2-8F9440ACDD6B}" presName="lineNode" presStyleLbl="alignAccFollowNode1" presStyleIdx="6" presStyleCnt="15"/>
      <dgm:spPr/>
    </dgm:pt>
    <dgm:pt modelId="{27C9EED4-6861-374F-A54A-1B730730D42C}" type="pres">
      <dgm:prSet presAssocID="{DAA197DC-FF04-416D-96B2-8F9440ACDD6B}" presName="lineArrowNode" presStyleLbl="alignAccFollowNode1" presStyleIdx="7" presStyleCnt="15"/>
      <dgm:spPr/>
    </dgm:pt>
    <dgm:pt modelId="{61642EB9-D785-6344-81AE-87CFF2708499}" type="pres">
      <dgm:prSet presAssocID="{687D214A-5223-4F0F-925C-48F3F55DD3B4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1DF6D739-7A24-FF49-A7C7-DB5731015DE0}" type="pres">
      <dgm:prSet presAssocID="{687D214A-5223-4F0F-925C-48F3F55DD3B4}" presName="spacerBetweenCircleAndCallout" presStyleCnt="0">
        <dgm:presLayoutVars/>
      </dgm:prSet>
      <dgm:spPr/>
    </dgm:pt>
    <dgm:pt modelId="{923F8F5E-2B10-6D49-9523-FBA48EBEACB9}" type="pres">
      <dgm:prSet presAssocID="{DAA197DC-FF04-416D-96B2-8F9440ACDD6B}" presName="nodeText" presStyleLbl="alignAccFollowNode1" presStyleIdx="8" presStyleCnt="15">
        <dgm:presLayoutVars>
          <dgm:bulletEnabled val="1"/>
        </dgm:presLayoutVars>
      </dgm:prSet>
      <dgm:spPr/>
    </dgm:pt>
    <dgm:pt modelId="{C3C59B78-8FF1-214F-9A64-8F518C6932E5}" type="pres">
      <dgm:prSet presAssocID="{687D214A-5223-4F0F-925C-48F3F55DD3B4}" presName="sibTransComposite" presStyleCnt="0"/>
      <dgm:spPr/>
    </dgm:pt>
    <dgm:pt modelId="{CB239ABF-8524-7140-A385-3A68813A0FD2}" type="pres">
      <dgm:prSet presAssocID="{593DBE7B-545B-46CE-9590-1E6623ACF1A7}" presName="compositeNode" presStyleCnt="0"/>
      <dgm:spPr/>
    </dgm:pt>
    <dgm:pt modelId="{878340AD-F18B-A746-B07D-4E9827CABDBD}" type="pres">
      <dgm:prSet presAssocID="{593DBE7B-545B-46CE-9590-1E6623ACF1A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14DA7B65-5673-914E-805E-A1640636B33C}" type="pres">
      <dgm:prSet presAssocID="{593DBE7B-545B-46CE-9590-1E6623ACF1A7}" presName="parSh" presStyleCnt="0"/>
      <dgm:spPr/>
    </dgm:pt>
    <dgm:pt modelId="{A741A994-B815-C04C-8A02-9580B31F2609}" type="pres">
      <dgm:prSet presAssocID="{593DBE7B-545B-46CE-9590-1E6623ACF1A7}" presName="lineNode" presStyleLbl="alignAccFollowNode1" presStyleIdx="9" presStyleCnt="15"/>
      <dgm:spPr/>
    </dgm:pt>
    <dgm:pt modelId="{23B48D79-EEEB-0942-8274-9B409DA471AF}" type="pres">
      <dgm:prSet presAssocID="{593DBE7B-545B-46CE-9590-1E6623ACF1A7}" presName="lineArrowNode" presStyleLbl="alignAccFollowNode1" presStyleIdx="10" presStyleCnt="15"/>
      <dgm:spPr/>
    </dgm:pt>
    <dgm:pt modelId="{0453A2EA-3662-C94C-A6FF-0E8466E84BFF}" type="pres">
      <dgm:prSet presAssocID="{76ACF102-3294-4AB1-9EA9-CBBF623D5988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D2CA1FF4-E4E1-8D42-90EE-C140B6FD25AF}" type="pres">
      <dgm:prSet presAssocID="{76ACF102-3294-4AB1-9EA9-CBBF623D5988}" presName="spacerBetweenCircleAndCallout" presStyleCnt="0">
        <dgm:presLayoutVars/>
      </dgm:prSet>
      <dgm:spPr/>
    </dgm:pt>
    <dgm:pt modelId="{2D2DE3E7-3733-EF48-A71E-38E7D5FED3F6}" type="pres">
      <dgm:prSet presAssocID="{593DBE7B-545B-46CE-9590-1E6623ACF1A7}" presName="nodeText" presStyleLbl="alignAccFollowNode1" presStyleIdx="11" presStyleCnt="15">
        <dgm:presLayoutVars>
          <dgm:bulletEnabled val="1"/>
        </dgm:presLayoutVars>
      </dgm:prSet>
      <dgm:spPr/>
    </dgm:pt>
    <dgm:pt modelId="{E5560D48-F71E-6249-9AFF-646FD515A0FE}" type="pres">
      <dgm:prSet presAssocID="{76ACF102-3294-4AB1-9EA9-CBBF623D5988}" presName="sibTransComposite" presStyleCnt="0"/>
      <dgm:spPr/>
    </dgm:pt>
    <dgm:pt modelId="{56436AC1-9254-F245-AD51-9A743F5C6CD9}" type="pres">
      <dgm:prSet presAssocID="{4971A87B-9B69-4198-8DDF-5F70B8B3DAE0}" presName="compositeNode" presStyleCnt="0"/>
      <dgm:spPr/>
    </dgm:pt>
    <dgm:pt modelId="{2DC77969-C22D-0E47-B877-4DCC3F8C9ACC}" type="pres">
      <dgm:prSet presAssocID="{4971A87B-9B69-4198-8DDF-5F70B8B3DAE0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4EFBC7B-2D51-4F4C-BDC6-AADB8336B95D}" type="pres">
      <dgm:prSet presAssocID="{4971A87B-9B69-4198-8DDF-5F70B8B3DAE0}" presName="parSh" presStyleCnt="0"/>
      <dgm:spPr/>
    </dgm:pt>
    <dgm:pt modelId="{32966D62-8FD3-264B-ADCB-8692C38CEC3E}" type="pres">
      <dgm:prSet presAssocID="{4971A87B-9B69-4198-8DDF-5F70B8B3DAE0}" presName="lineNode" presStyleLbl="alignAccFollowNode1" presStyleIdx="12" presStyleCnt="15"/>
      <dgm:spPr/>
    </dgm:pt>
    <dgm:pt modelId="{839D1B8B-7BAB-6840-8D31-446AA6EAAE25}" type="pres">
      <dgm:prSet presAssocID="{4971A87B-9B69-4198-8DDF-5F70B8B3DAE0}" presName="lineArrowNode" presStyleLbl="alignAccFollowNode1" presStyleIdx="13" presStyleCnt="15"/>
      <dgm:spPr/>
    </dgm:pt>
    <dgm:pt modelId="{899D0FE4-8509-F14E-A8B1-28CA79D15508}" type="pres">
      <dgm:prSet presAssocID="{1C214BE0-AAB1-45D2-B740-54F02A7B1C37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6E66710F-D2A5-5E46-B599-A59917481B2D}" type="pres">
      <dgm:prSet presAssocID="{1C214BE0-AAB1-45D2-B740-54F02A7B1C37}" presName="spacerBetweenCircleAndCallout" presStyleCnt="0">
        <dgm:presLayoutVars/>
      </dgm:prSet>
      <dgm:spPr/>
    </dgm:pt>
    <dgm:pt modelId="{11148430-64A9-5547-8EFA-0B821BD72D11}" type="pres">
      <dgm:prSet presAssocID="{4971A87B-9B69-4198-8DDF-5F70B8B3DAE0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60DBE112-1C9D-8A49-87FA-815ADCFE0432}" type="presOf" srcId="{1C214BE0-AAB1-45D2-B740-54F02A7B1C37}" destId="{899D0FE4-8509-F14E-A8B1-28CA79D15508}" srcOrd="0" destOrd="0" presId="urn:microsoft.com/office/officeart/2016/7/layout/LinearArrowProcessNumbered"/>
    <dgm:cxn modelId="{EBFBE014-E7A1-BE4A-8F35-343E636E1C67}" type="presOf" srcId="{76ACF102-3294-4AB1-9EA9-CBBF623D5988}" destId="{0453A2EA-3662-C94C-A6FF-0E8466E84BFF}" srcOrd="0" destOrd="0" presId="urn:microsoft.com/office/officeart/2016/7/layout/LinearArrowProcessNumbered"/>
    <dgm:cxn modelId="{5B0D7E18-0747-4831-8386-B2028BB0FD80}" srcId="{E9143AC9-5C75-4F73-AE61-9E8F34010BDD}" destId="{DAA197DC-FF04-416D-96B2-8F9440ACDD6B}" srcOrd="2" destOrd="0" parTransId="{A91AB801-931B-4468-AA45-9E57BB5E60FB}" sibTransId="{687D214A-5223-4F0F-925C-48F3F55DD3B4}"/>
    <dgm:cxn modelId="{54BF3619-4180-B347-A6ED-478889E24B12}" type="presOf" srcId="{687D214A-5223-4F0F-925C-48F3F55DD3B4}" destId="{61642EB9-D785-6344-81AE-87CFF2708499}" srcOrd="0" destOrd="0" presId="urn:microsoft.com/office/officeart/2016/7/layout/LinearArrowProcessNumbered"/>
    <dgm:cxn modelId="{7225383B-9942-234F-86D6-670D7A7ECC85}" type="presOf" srcId="{E9143AC9-5C75-4F73-AE61-9E8F34010BDD}" destId="{5D802E36-9C4B-DC4F-8157-4CFFDB1FDEF5}" srcOrd="0" destOrd="0" presId="urn:microsoft.com/office/officeart/2016/7/layout/LinearArrowProcessNumbered"/>
    <dgm:cxn modelId="{DC7B5947-6136-1F48-B89F-396418FF8CEE}" type="presOf" srcId="{77948FDA-3663-4EB1-9F64-278821F4E737}" destId="{9F842D1E-2267-F148-A473-074F2792F7E6}" srcOrd="0" destOrd="0" presId="urn:microsoft.com/office/officeart/2016/7/layout/LinearArrowProcessNumbered"/>
    <dgm:cxn modelId="{20B78C4D-EBB9-4C40-9D3B-E769C6F9C53C}" type="presOf" srcId="{4971A87B-9B69-4198-8DDF-5F70B8B3DAE0}" destId="{11148430-64A9-5547-8EFA-0B821BD72D11}" srcOrd="0" destOrd="0" presId="urn:microsoft.com/office/officeart/2016/7/layout/LinearArrowProcessNumbered"/>
    <dgm:cxn modelId="{B7554F68-2022-9448-AE7C-C6CE2A7A9AA6}" type="presOf" srcId="{593DBE7B-545B-46CE-9590-1E6623ACF1A7}" destId="{2D2DE3E7-3733-EF48-A71E-38E7D5FED3F6}" srcOrd="0" destOrd="0" presId="urn:microsoft.com/office/officeart/2016/7/layout/LinearArrowProcessNumbered"/>
    <dgm:cxn modelId="{206E2969-BC04-0E49-B3C8-E2D516AEA1BF}" type="presOf" srcId="{DB51CE5B-598F-4008-BADB-3C10DCC879F3}" destId="{A20C9C17-A3D3-5E4D-B1A1-7AC4BECB0474}" srcOrd="0" destOrd="0" presId="urn:microsoft.com/office/officeart/2016/7/layout/LinearArrowProcessNumbered"/>
    <dgm:cxn modelId="{94167970-1739-4860-ADF5-CDF6B35CD82A}" srcId="{E9143AC9-5C75-4F73-AE61-9E8F34010BDD}" destId="{DB51CE5B-598F-4008-BADB-3C10DCC879F3}" srcOrd="0" destOrd="0" parTransId="{E5246A3D-E298-4F09-A3EA-C979BDC870AF}" sibTransId="{77948FDA-3663-4EB1-9F64-278821F4E737}"/>
    <dgm:cxn modelId="{EA95007A-4ED0-4233-8D86-5F6B8B2AF618}" srcId="{E9143AC9-5C75-4F73-AE61-9E8F34010BDD}" destId="{593DBE7B-545B-46CE-9590-1E6623ACF1A7}" srcOrd="3" destOrd="0" parTransId="{90EC704E-BCB3-4189-B747-AE5A45C29F30}" sibTransId="{76ACF102-3294-4AB1-9EA9-CBBF623D5988}"/>
    <dgm:cxn modelId="{7825637B-E089-054E-AB38-56E7483F3A21}" type="presOf" srcId="{9989D888-6C96-4101-97B1-342C2741A3E9}" destId="{BF64678F-0BE7-3542-BCA8-6F82604214A6}" srcOrd="0" destOrd="0" presId="urn:microsoft.com/office/officeart/2016/7/layout/LinearArrowProcessNumbered"/>
    <dgm:cxn modelId="{7F82488A-9DE4-4BC0-8396-D5122056C3D0}" srcId="{E9143AC9-5C75-4F73-AE61-9E8F34010BDD}" destId="{9989D888-6C96-4101-97B1-342C2741A3E9}" srcOrd="1" destOrd="0" parTransId="{3753B877-00B8-4E29-BA51-9745A159F542}" sibTransId="{4B74799F-EE36-4897-BA65-C4536E78D1D5}"/>
    <dgm:cxn modelId="{63361CBA-204F-1D40-AF6E-459BBF57C72E}" type="presOf" srcId="{DAA197DC-FF04-416D-96B2-8F9440ACDD6B}" destId="{923F8F5E-2B10-6D49-9523-FBA48EBEACB9}" srcOrd="0" destOrd="0" presId="urn:microsoft.com/office/officeart/2016/7/layout/LinearArrowProcessNumbered"/>
    <dgm:cxn modelId="{D7E160E1-571A-4062-B2FD-23DB5E36CCB1}" srcId="{E9143AC9-5C75-4F73-AE61-9E8F34010BDD}" destId="{4971A87B-9B69-4198-8DDF-5F70B8B3DAE0}" srcOrd="4" destOrd="0" parTransId="{A3C3C89B-12BC-4074-BD9D-87E35087BC8B}" sibTransId="{1C214BE0-AAB1-45D2-B740-54F02A7B1C37}"/>
    <dgm:cxn modelId="{0EFF9DF6-03E4-2647-A51A-7472F3E05CC6}" type="presOf" srcId="{4B74799F-EE36-4897-BA65-C4536E78D1D5}" destId="{65AECEC6-D3AA-6645-9601-4DBEADBA6AA9}" srcOrd="0" destOrd="0" presId="urn:microsoft.com/office/officeart/2016/7/layout/LinearArrowProcessNumbered"/>
    <dgm:cxn modelId="{8AB12F88-6B9C-AC4E-A6F0-37D55DA4A4A5}" type="presParOf" srcId="{5D802E36-9C4B-DC4F-8157-4CFFDB1FDEF5}" destId="{CF4D8E6D-401B-6743-83CE-DE829734883D}" srcOrd="0" destOrd="0" presId="urn:microsoft.com/office/officeart/2016/7/layout/LinearArrowProcessNumbered"/>
    <dgm:cxn modelId="{0B07AF1E-7734-8B42-8DFB-472FD806E494}" type="presParOf" srcId="{CF4D8E6D-401B-6743-83CE-DE829734883D}" destId="{E26EA1C3-96F3-3140-B213-90F294D789C4}" srcOrd="0" destOrd="0" presId="urn:microsoft.com/office/officeart/2016/7/layout/LinearArrowProcessNumbered"/>
    <dgm:cxn modelId="{9E584002-026C-FB4D-A84E-F9FF549A9804}" type="presParOf" srcId="{CF4D8E6D-401B-6743-83CE-DE829734883D}" destId="{32828589-12C2-9342-88FD-DE0A564E4ECA}" srcOrd="1" destOrd="0" presId="urn:microsoft.com/office/officeart/2016/7/layout/LinearArrowProcessNumbered"/>
    <dgm:cxn modelId="{330537F0-0AEA-A940-AF1F-DE4B9270D243}" type="presParOf" srcId="{32828589-12C2-9342-88FD-DE0A564E4ECA}" destId="{198FE1C9-81D9-9046-AEDF-9C702790DD0A}" srcOrd="0" destOrd="0" presId="urn:microsoft.com/office/officeart/2016/7/layout/LinearArrowProcessNumbered"/>
    <dgm:cxn modelId="{6B10B499-1094-D24B-B5B4-CE2A88BA95F2}" type="presParOf" srcId="{32828589-12C2-9342-88FD-DE0A564E4ECA}" destId="{A0151607-0CB1-6147-8DF2-831C4D74EA82}" srcOrd="1" destOrd="0" presId="urn:microsoft.com/office/officeart/2016/7/layout/LinearArrowProcessNumbered"/>
    <dgm:cxn modelId="{060D6154-207E-C544-A808-27D7850B472C}" type="presParOf" srcId="{32828589-12C2-9342-88FD-DE0A564E4ECA}" destId="{9F842D1E-2267-F148-A473-074F2792F7E6}" srcOrd="2" destOrd="0" presId="urn:microsoft.com/office/officeart/2016/7/layout/LinearArrowProcessNumbered"/>
    <dgm:cxn modelId="{9BCB29DA-8C0B-074F-84F5-C25EBA4C1236}" type="presParOf" srcId="{32828589-12C2-9342-88FD-DE0A564E4ECA}" destId="{9078C02A-9C8D-CC42-97DF-B63FCCE97B9F}" srcOrd="3" destOrd="0" presId="urn:microsoft.com/office/officeart/2016/7/layout/LinearArrowProcessNumbered"/>
    <dgm:cxn modelId="{F3F76DA2-4F73-E74A-A391-34270098DD0F}" type="presParOf" srcId="{CF4D8E6D-401B-6743-83CE-DE829734883D}" destId="{A20C9C17-A3D3-5E4D-B1A1-7AC4BECB0474}" srcOrd="2" destOrd="0" presId="urn:microsoft.com/office/officeart/2016/7/layout/LinearArrowProcessNumbered"/>
    <dgm:cxn modelId="{66078DA2-2A26-554B-9500-E38843E7EEED}" type="presParOf" srcId="{5D802E36-9C4B-DC4F-8157-4CFFDB1FDEF5}" destId="{2ADEFCA4-53FD-B749-9DAF-878EEA2E48BA}" srcOrd="1" destOrd="0" presId="urn:microsoft.com/office/officeart/2016/7/layout/LinearArrowProcessNumbered"/>
    <dgm:cxn modelId="{C08DA232-5492-724E-972C-8EF73D99A83C}" type="presParOf" srcId="{5D802E36-9C4B-DC4F-8157-4CFFDB1FDEF5}" destId="{DA63B3A6-23BF-364F-8E35-9FB2F2183F33}" srcOrd="2" destOrd="0" presId="urn:microsoft.com/office/officeart/2016/7/layout/LinearArrowProcessNumbered"/>
    <dgm:cxn modelId="{86CCD567-ED38-F843-BAB1-7E752BD1FE61}" type="presParOf" srcId="{DA63B3A6-23BF-364F-8E35-9FB2F2183F33}" destId="{4B5B556D-20A2-3845-B70F-64B451054DC0}" srcOrd="0" destOrd="0" presId="urn:microsoft.com/office/officeart/2016/7/layout/LinearArrowProcessNumbered"/>
    <dgm:cxn modelId="{2446A128-5D83-AC44-A434-B8E1827C964F}" type="presParOf" srcId="{DA63B3A6-23BF-364F-8E35-9FB2F2183F33}" destId="{1B7960D2-9891-DE48-868A-E40077AF33E5}" srcOrd="1" destOrd="0" presId="urn:microsoft.com/office/officeart/2016/7/layout/LinearArrowProcessNumbered"/>
    <dgm:cxn modelId="{71081975-8B9A-1B43-ACE6-A21169390A9E}" type="presParOf" srcId="{1B7960D2-9891-DE48-868A-E40077AF33E5}" destId="{37C5444F-C057-3E43-AEF5-92C66FF6AD5D}" srcOrd="0" destOrd="0" presId="urn:microsoft.com/office/officeart/2016/7/layout/LinearArrowProcessNumbered"/>
    <dgm:cxn modelId="{2302E0E5-7703-A94B-B577-82B3452367DF}" type="presParOf" srcId="{1B7960D2-9891-DE48-868A-E40077AF33E5}" destId="{B6388636-D720-FB49-939E-914E88B18622}" srcOrd="1" destOrd="0" presId="urn:microsoft.com/office/officeart/2016/7/layout/LinearArrowProcessNumbered"/>
    <dgm:cxn modelId="{DE1148C4-C88A-6443-87AD-E9FC5AE5289A}" type="presParOf" srcId="{1B7960D2-9891-DE48-868A-E40077AF33E5}" destId="{65AECEC6-D3AA-6645-9601-4DBEADBA6AA9}" srcOrd="2" destOrd="0" presId="urn:microsoft.com/office/officeart/2016/7/layout/LinearArrowProcessNumbered"/>
    <dgm:cxn modelId="{BCE24404-9F3E-0C42-ACB7-00DD20F3ADAE}" type="presParOf" srcId="{1B7960D2-9891-DE48-868A-E40077AF33E5}" destId="{4B852763-80CC-FB4F-AE67-6EC988954646}" srcOrd="3" destOrd="0" presId="urn:microsoft.com/office/officeart/2016/7/layout/LinearArrowProcessNumbered"/>
    <dgm:cxn modelId="{7D8F43B2-671C-5D49-9B02-DB8D45BCFA32}" type="presParOf" srcId="{DA63B3A6-23BF-364F-8E35-9FB2F2183F33}" destId="{BF64678F-0BE7-3542-BCA8-6F82604214A6}" srcOrd="2" destOrd="0" presId="urn:microsoft.com/office/officeart/2016/7/layout/LinearArrowProcessNumbered"/>
    <dgm:cxn modelId="{9BF2B2FC-D071-0F48-8B0F-4ADE118A8D3C}" type="presParOf" srcId="{5D802E36-9C4B-DC4F-8157-4CFFDB1FDEF5}" destId="{ACA5D552-4610-3E4E-9095-91691D23A87C}" srcOrd="3" destOrd="0" presId="urn:microsoft.com/office/officeart/2016/7/layout/LinearArrowProcessNumbered"/>
    <dgm:cxn modelId="{ECFAE247-DCC8-1343-8619-DFE50C40A622}" type="presParOf" srcId="{5D802E36-9C4B-DC4F-8157-4CFFDB1FDEF5}" destId="{DE995D2F-3C05-474D-8648-5AA1B642A256}" srcOrd="4" destOrd="0" presId="urn:microsoft.com/office/officeart/2016/7/layout/LinearArrowProcessNumbered"/>
    <dgm:cxn modelId="{58E2E74B-CD49-9344-A78F-A19D6DD180C4}" type="presParOf" srcId="{DE995D2F-3C05-474D-8648-5AA1B642A256}" destId="{7B3BEDB9-CCC3-B840-9445-7B4393D658A6}" srcOrd="0" destOrd="0" presId="urn:microsoft.com/office/officeart/2016/7/layout/LinearArrowProcessNumbered"/>
    <dgm:cxn modelId="{AC89CEDA-61B5-CC4C-A42A-B08842644428}" type="presParOf" srcId="{DE995D2F-3C05-474D-8648-5AA1B642A256}" destId="{F38EE45D-E95F-6E43-8E1F-F14D74E23A7D}" srcOrd="1" destOrd="0" presId="urn:microsoft.com/office/officeart/2016/7/layout/LinearArrowProcessNumbered"/>
    <dgm:cxn modelId="{D0519A7A-157F-2D43-85DC-550D8E1CE6F2}" type="presParOf" srcId="{F38EE45D-E95F-6E43-8E1F-F14D74E23A7D}" destId="{282A0A28-7C2A-484C-A14F-85BB77766BE9}" srcOrd="0" destOrd="0" presId="urn:microsoft.com/office/officeart/2016/7/layout/LinearArrowProcessNumbered"/>
    <dgm:cxn modelId="{F49388CF-CFBD-7543-8A39-B91E12E26A6C}" type="presParOf" srcId="{F38EE45D-E95F-6E43-8E1F-F14D74E23A7D}" destId="{27C9EED4-6861-374F-A54A-1B730730D42C}" srcOrd="1" destOrd="0" presId="urn:microsoft.com/office/officeart/2016/7/layout/LinearArrowProcessNumbered"/>
    <dgm:cxn modelId="{1CB56C02-C181-C248-9002-7BC0A317887C}" type="presParOf" srcId="{F38EE45D-E95F-6E43-8E1F-F14D74E23A7D}" destId="{61642EB9-D785-6344-81AE-87CFF2708499}" srcOrd="2" destOrd="0" presId="urn:microsoft.com/office/officeart/2016/7/layout/LinearArrowProcessNumbered"/>
    <dgm:cxn modelId="{3982844C-2CED-6741-9FB7-2B78156D6B19}" type="presParOf" srcId="{F38EE45D-E95F-6E43-8E1F-F14D74E23A7D}" destId="{1DF6D739-7A24-FF49-A7C7-DB5731015DE0}" srcOrd="3" destOrd="0" presId="urn:microsoft.com/office/officeart/2016/7/layout/LinearArrowProcessNumbered"/>
    <dgm:cxn modelId="{1A050FF3-8D13-0443-BB2C-82FA128BEE46}" type="presParOf" srcId="{DE995D2F-3C05-474D-8648-5AA1B642A256}" destId="{923F8F5E-2B10-6D49-9523-FBA48EBEACB9}" srcOrd="2" destOrd="0" presId="urn:microsoft.com/office/officeart/2016/7/layout/LinearArrowProcessNumbered"/>
    <dgm:cxn modelId="{EA808D97-51DD-CD48-8ADE-6A6055E030ED}" type="presParOf" srcId="{5D802E36-9C4B-DC4F-8157-4CFFDB1FDEF5}" destId="{C3C59B78-8FF1-214F-9A64-8F518C6932E5}" srcOrd="5" destOrd="0" presId="urn:microsoft.com/office/officeart/2016/7/layout/LinearArrowProcessNumbered"/>
    <dgm:cxn modelId="{7FEB5484-F6BE-E64A-98FB-6EFA3D53D4F7}" type="presParOf" srcId="{5D802E36-9C4B-DC4F-8157-4CFFDB1FDEF5}" destId="{CB239ABF-8524-7140-A385-3A68813A0FD2}" srcOrd="6" destOrd="0" presId="urn:microsoft.com/office/officeart/2016/7/layout/LinearArrowProcessNumbered"/>
    <dgm:cxn modelId="{F0938469-B6CB-F441-A58D-B016181E1540}" type="presParOf" srcId="{CB239ABF-8524-7140-A385-3A68813A0FD2}" destId="{878340AD-F18B-A746-B07D-4E9827CABDBD}" srcOrd="0" destOrd="0" presId="urn:microsoft.com/office/officeart/2016/7/layout/LinearArrowProcessNumbered"/>
    <dgm:cxn modelId="{AC45B2CA-DF0B-954A-AAC5-1F096FBAEAC2}" type="presParOf" srcId="{CB239ABF-8524-7140-A385-3A68813A0FD2}" destId="{14DA7B65-5673-914E-805E-A1640636B33C}" srcOrd="1" destOrd="0" presId="urn:microsoft.com/office/officeart/2016/7/layout/LinearArrowProcessNumbered"/>
    <dgm:cxn modelId="{1964B381-3EDA-1D47-8D08-649DDF58F75D}" type="presParOf" srcId="{14DA7B65-5673-914E-805E-A1640636B33C}" destId="{A741A994-B815-C04C-8A02-9580B31F2609}" srcOrd="0" destOrd="0" presId="urn:microsoft.com/office/officeart/2016/7/layout/LinearArrowProcessNumbered"/>
    <dgm:cxn modelId="{B1529A47-5D41-4241-8B8E-A030592A0BD5}" type="presParOf" srcId="{14DA7B65-5673-914E-805E-A1640636B33C}" destId="{23B48D79-EEEB-0942-8274-9B409DA471AF}" srcOrd="1" destOrd="0" presId="urn:microsoft.com/office/officeart/2016/7/layout/LinearArrowProcessNumbered"/>
    <dgm:cxn modelId="{CD711830-E511-7840-95E3-610C2487858C}" type="presParOf" srcId="{14DA7B65-5673-914E-805E-A1640636B33C}" destId="{0453A2EA-3662-C94C-A6FF-0E8466E84BFF}" srcOrd="2" destOrd="0" presId="urn:microsoft.com/office/officeart/2016/7/layout/LinearArrowProcessNumbered"/>
    <dgm:cxn modelId="{8C2BFA7A-1363-3544-A8F8-33289E968081}" type="presParOf" srcId="{14DA7B65-5673-914E-805E-A1640636B33C}" destId="{D2CA1FF4-E4E1-8D42-90EE-C140B6FD25AF}" srcOrd="3" destOrd="0" presId="urn:microsoft.com/office/officeart/2016/7/layout/LinearArrowProcessNumbered"/>
    <dgm:cxn modelId="{38FE26C1-3D98-CF46-8DDE-AB2C86955338}" type="presParOf" srcId="{CB239ABF-8524-7140-A385-3A68813A0FD2}" destId="{2D2DE3E7-3733-EF48-A71E-38E7D5FED3F6}" srcOrd="2" destOrd="0" presId="urn:microsoft.com/office/officeart/2016/7/layout/LinearArrowProcessNumbered"/>
    <dgm:cxn modelId="{BE8D518A-661C-4343-8C74-3602F85AF285}" type="presParOf" srcId="{5D802E36-9C4B-DC4F-8157-4CFFDB1FDEF5}" destId="{E5560D48-F71E-6249-9AFF-646FD515A0FE}" srcOrd="7" destOrd="0" presId="urn:microsoft.com/office/officeart/2016/7/layout/LinearArrowProcessNumbered"/>
    <dgm:cxn modelId="{0388DA9A-B78A-C144-9ABC-280FF4109FF9}" type="presParOf" srcId="{5D802E36-9C4B-DC4F-8157-4CFFDB1FDEF5}" destId="{56436AC1-9254-F245-AD51-9A743F5C6CD9}" srcOrd="8" destOrd="0" presId="urn:microsoft.com/office/officeart/2016/7/layout/LinearArrowProcessNumbered"/>
    <dgm:cxn modelId="{EE58C5A8-2533-AD45-9248-091337161F98}" type="presParOf" srcId="{56436AC1-9254-F245-AD51-9A743F5C6CD9}" destId="{2DC77969-C22D-0E47-B877-4DCC3F8C9ACC}" srcOrd="0" destOrd="0" presId="urn:microsoft.com/office/officeart/2016/7/layout/LinearArrowProcessNumbered"/>
    <dgm:cxn modelId="{E1B73A43-16E0-C24D-80D4-969B0E3421AB}" type="presParOf" srcId="{56436AC1-9254-F245-AD51-9A743F5C6CD9}" destId="{04EFBC7B-2D51-4F4C-BDC6-AADB8336B95D}" srcOrd="1" destOrd="0" presId="urn:microsoft.com/office/officeart/2016/7/layout/LinearArrowProcessNumbered"/>
    <dgm:cxn modelId="{301A7A32-ECAD-0947-BE8C-ED901CCE3858}" type="presParOf" srcId="{04EFBC7B-2D51-4F4C-BDC6-AADB8336B95D}" destId="{32966D62-8FD3-264B-ADCB-8692C38CEC3E}" srcOrd="0" destOrd="0" presId="urn:microsoft.com/office/officeart/2016/7/layout/LinearArrowProcessNumbered"/>
    <dgm:cxn modelId="{1C2C8B85-9097-2749-908A-B48B46740386}" type="presParOf" srcId="{04EFBC7B-2D51-4F4C-BDC6-AADB8336B95D}" destId="{839D1B8B-7BAB-6840-8D31-446AA6EAAE25}" srcOrd="1" destOrd="0" presId="urn:microsoft.com/office/officeart/2016/7/layout/LinearArrowProcessNumbered"/>
    <dgm:cxn modelId="{8EA2F699-5D54-0C4B-915E-A05FA4C22796}" type="presParOf" srcId="{04EFBC7B-2D51-4F4C-BDC6-AADB8336B95D}" destId="{899D0FE4-8509-F14E-A8B1-28CA79D15508}" srcOrd="2" destOrd="0" presId="urn:microsoft.com/office/officeart/2016/7/layout/LinearArrowProcessNumbered"/>
    <dgm:cxn modelId="{AFD70AAF-8395-7F4F-A70A-8B5CC42AE2B1}" type="presParOf" srcId="{04EFBC7B-2D51-4F4C-BDC6-AADB8336B95D}" destId="{6E66710F-D2A5-5E46-B599-A59917481B2D}" srcOrd="3" destOrd="0" presId="urn:microsoft.com/office/officeart/2016/7/layout/LinearArrowProcessNumbered"/>
    <dgm:cxn modelId="{866D86B3-29CB-B848-BF62-035FEA3AD707}" type="presParOf" srcId="{56436AC1-9254-F245-AD51-9A743F5C6CD9}" destId="{11148430-64A9-5547-8EFA-0B821BD72D11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08C0A-BCC4-2F4A-960F-79C40D9E6D24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9B48CF74-2A8D-EF45-92E2-2A1C64506303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 estima que la mitad de las personas con VIH tienen 50 años o más.</a:t>
          </a:r>
        </a:p>
      </dsp:txBody>
      <dsp:txXfrm>
        <a:off x="8061" y="5979"/>
        <a:ext cx="3034531" cy="1820718"/>
      </dsp:txXfrm>
    </dsp:sp>
    <dsp:sp modelId="{E5349E30-B653-8B44-83D1-31681E33407F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E0D0C1EA-CE97-B648-BFDB-0AD69A9E6FAE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Las estimaciones realizadas para el 2030 predicen el “tsunami plateado”: los adultos mayores con el VIH representarán casi el 70% del total de esta población.</a:t>
          </a:r>
          <a:endParaRPr lang="en-US" sz="1400" kern="1200"/>
        </a:p>
      </dsp:txBody>
      <dsp:txXfrm>
        <a:off x="3740534" y="5979"/>
        <a:ext cx="3034531" cy="1820718"/>
      </dsp:txXfrm>
    </dsp:sp>
    <dsp:sp modelId="{6A99AF18-5671-5643-9F09-F9AA86AEEC17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72476D8E-F473-4F40-AEF4-53B2574499EE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Aproximadamente la mitad de las personas mayores con el VIH son “supervivientes” o “supervivientes a largo plazo”: aquellas que han logrado sobrevivir desde los primeros años de epidemia.</a:t>
          </a:r>
          <a:endParaRPr lang="en-US" sz="1400" kern="1200"/>
        </a:p>
      </dsp:txBody>
      <dsp:txXfrm>
        <a:off x="7473007" y="5979"/>
        <a:ext cx="3034531" cy="1820718"/>
      </dsp:txXfrm>
    </dsp:sp>
    <dsp:sp modelId="{2639C841-BACE-1B4D-A9D7-D888677E1242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F620EA22-8233-8C44-A488-72725EB837F1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Las PVVIH envejecen antes y la consecuencia de esto es que tienen situaciones de salud a una edad más temprana en comparación con la población general. Con una década de antelación respecto a la población general.</a:t>
          </a:r>
          <a:endParaRPr lang="en-US" sz="1400" kern="1200"/>
        </a:p>
      </dsp:txBody>
      <dsp:txXfrm>
        <a:off x="8061" y="2524640"/>
        <a:ext cx="3034531" cy="1820718"/>
      </dsp:txXfrm>
    </dsp:sp>
    <dsp:sp modelId="{28B132BC-AAE3-3341-B48F-80F4A86EC2D0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/>
            <a:t>La edad de 50 años es considerada la edad en la que una persona con el VIH es denominada “adulto mayor con infección por el VIH”.</a:t>
          </a:r>
          <a:endParaRPr lang="en-US" sz="1400" kern="1200"/>
        </a:p>
      </dsp:txBody>
      <dsp:txXfrm>
        <a:off x="3740534" y="2524640"/>
        <a:ext cx="3034531" cy="18207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BC1DA-FC99-9F4A-B882-D482FCC4D766}">
      <dsp:nvSpPr>
        <dsp:cNvPr id="0" name=""/>
        <dsp:cNvSpPr/>
      </dsp:nvSpPr>
      <dsp:spPr>
        <a:xfrm>
          <a:off x="821" y="179348"/>
          <a:ext cx="3327201" cy="39926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/>
            <a:t>La evaluación de incapacidad es incompleta</a:t>
          </a:r>
          <a:r>
            <a:rPr lang="es-ES" sz="1600" kern="1200"/>
            <a:t>: Los Equipos de Valoración de Incapacidades (EVI) no consideran adecuadamente los factores biopsicosociales del VIH.</a:t>
          </a:r>
          <a:endParaRPr lang="en-US" sz="1600" kern="1200"/>
        </a:p>
      </dsp:txBody>
      <dsp:txXfrm>
        <a:off x="821" y="1776404"/>
        <a:ext cx="3327201" cy="2395585"/>
      </dsp:txXfrm>
    </dsp:sp>
    <dsp:sp modelId="{BC16AA3C-CD78-3448-96AE-3BB43E01DC7E}">
      <dsp:nvSpPr>
        <dsp:cNvPr id="0" name=""/>
        <dsp:cNvSpPr/>
      </dsp:nvSpPr>
      <dsp:spPr>
        <a:xfrm>
          <a:off x="821" y="179348"/>
          <a:ext cx="3327201" cy="159705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 dirty="0"/>
            <a:t>01</a:t>
          </a:r>
        </a:p>
      </dsp:txBody>
      <dsp:txXfrm>
        <a:off x="821" y="179348"/>
        <a:ext cx="3327201" cy="1597056"/>
      </dsp:txXfrm>
    </dsp:sp>
    <dsp:sp modelId="{B565FB51-465F-B746-9A59-784606DD730C}">
      <dsp:nvSpPr>
        <dsp:cNvPr id="0" name=""/>
        <dsp:cNvSpPr/>
      </dsp:nvSpPr>
      <dsp:spPr>
        <a:xfrm>
          <a:off x="3594199" y="179348"/>
          <a:ext cx="3327201" cy="39926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Se ignoran los efectos a largo plazo del diagnóstico temprano</a:t>
          </a:r>
          <a:r>
            <a:rPr lang="es-ES" sz="1600" kern="1200" dirty="0"/>
            <a:t>: Quienes fueron diagnosticados antes de 1996 pueden tener secuelas físicas y emocionales por tratamientos antiguos y por haber vivido el estigma del sida.</a:t>
          </a:r>
          <a:endParaRPr lang="en-US" sz="1600" kern="1200" dirty="0"/>
        </a:p>
      </dsp:txBody>
      <dsp:txXfrm>
        <a:off x="3594199" y="1776404"/>
        <a:ext cx="3327201" cy="2395585"/>
      </dsp:txXfrm>
    </dsp:sp>
    <dsp:sp modelId="{93F1E8C1-ED5C-1541-AADB-95D460142115}">
      <dsp:nvSpPr>
        <dsp:cNvPr id="0" name=""/>
        <dsp:cNvSpPr/>
      </dsp:nvSpPr>
      <dsp:spPr>
        <a:xfrm>
          <a:off x="3594199" y="179348"/>
          <a:ext cx="3327201" cy="159705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94199" y="179348"/>
        <a:ext cx="3327201" cy="1597056"/>
      </dsp:txXfrm>
    </dsp:sp>
    <dsp:sp modelId="{24FF09CE-DEF0-F34B-A65D-06D61ABE2FFC}">
      <dsp:nvSpPr>
        <dsp:cNvPr id="0" name=""/>
        <dsp:cNvSpPr/>
      </dsp:nvSpPr>
      <dsp:spPr>
        <a:xfrm>
          <a:off x="7187576" y="179348"/>
          <a:ext cx="3327201" cy="39926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/>
            <a:t>Existe un enfoque reduccionista en las valoraciones médicas</a:t>
          </a:r>
          <a:r>
            <a:rPr lang="es-ES" sz="1600" kern="1200"/>
            <a:t>: Las comorbilidades y síntomas se analizan por separado, sin tener en cuenta su efecto conjunto en la capacidad de trabajar.</a:t>
          </a:r>
          <a:endParaRPr lang="en-US" sz="1600" kern="1200"/>
        </a:p>
      </dsp:txBody>
      <dsp:txXfrm>
        <a:off x="7187576" y="1776404"/>
        <a:ext cx="3327201" cy="2395585"/>
      </dsp:txXfrm>
    </dsp:sp>
    <dsp:sp modelId="{1CE1CC40-5D58-BE4B-9B86-8BDABC044F38}">
      <dsp:nvSpPr>
        <dsp:cNvPr id="0" name=""/>
        <dsp:cNvSpPr/>
      </dsp:nvSpPr>
      <dsp:spPr>
        <a:xfrm>
          <a:off x="7187576" y="179348"/>
          <a:ext cx="3327201" cy="159705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187576" y="179348"/>
        <a:ext cx="3327201" cy="159705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77DBCE-1889-F44A-BEB6-6798029EB0FE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E87491-E2BA-BD40-8B4E-3FF311F1EBCE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/>
            <a:t>Muchas personas no reciben ningún grado de incapacidad</a:t>
          </a:r>
          <a:r>
            <a:rPr lang="es-ES" sz="2100" kern="1200"/>
            <a:t>: Esto las deja sin apoyo económico, social ni opciones realistas de reincorporación al mercado laboral.</a:t>
          </a:r>
          <a:endParaRPr lang="en-US" sz="2100" kern="1200"/>
        </a:p>
      </dsp:txBody>
      <dsp:txXfrm>
        <a:off x="0" y="2124"/>
        <a:ext cx="10515600" cy="1449029"/>
      </dsp:txXfrm>
    </dsp:sp>
    <dsp:sp modelId="{58F96765-AE19-1C4F-8B15-EFF7B38C3CFF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3A7B3-23DB-464E-930D-887DB3E2BFCB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La retirada de la incapacidad</a:t>
          </a:r>
          <a:r>
            <a:rPr lang="es-ES" sz="2100" kern="1200" dirty="0"/>
            <a:t>: Algunas personas con VIH pierden el reconocimiento previo de incapacidad sin que se les ofrezca una alternativa viable de protección o inserción social.</a:t>
          </a:r>
          <a:endParaRPr lang="en-US" sz="2100" kern="1200" dirty="0"/>
        </a:p>
      </dsp:txBody>
      <dsp:txXfrm>
        <a:off x="0" y="1451154"/>
        <a:ext cx="10515600" cy="1449029"/>
      </dsp:txXfrm>
    </dsp:sp>
    <dsp:sp modelId="{D3771EA7-0906-0341-8DDB-DD096A826370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12700-4234-664C-BCAB-9952B375A76A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Por </a:t>
          </a:r>
          <a:r>
            <a:rPr lang="en-US" sz="2100" b="1" kern="1200" dirty="0" err="1"/>
            <a:t>si</a:t>
          </a:r>
          <a:r>
            <a:rPr lang="en-US" sz="2100" b="1" kern="1200" dirty="0"/>
            <a:t> fuera poco</a:t>
          </a:r>
          <a:r>
            <a:rPr lang="en-US" sz="2100" kern="1200" dirty="0"/>
            <a:t>: E</a:t>
          </a:r>
          <a:r>
            <a:rPr lang="es-ES" sz="2100" kern="1200" dirty="0"/>
            <a:t>l Tribunal Supremo ha modificado su doctrina para declarar que la compatibilidad prevista legalmente para las situaciones de </a:t>
          </a:r>
          <a:r>
            <a:rPr lang="es-ES" sz="2100" b="1" kern="1200" dirty="0"/>
            <a:t>incapacidad permanente absoluta y gran invalidez</a:t>
          </a:r>
          <a:r>
            <a:rPr lang="es-ES" sz="2100" kern="1200" dirty="0"/>
            <a:t> se refiere exclusivamente a trabajos esporádicos o marginales que no den lugar a inclusión del pensionista en la Seguridad Social (STS 544/2024, de 11 de abril). </a:t>
          </a:r>
          <a:endParaRPr lang="en-US" sz="2100" kern="1200" dirty="0"/>
        </a:p>
      </dsp:txBody>
      <dsp:txXfrm>
        <a:off x="0" y="2900183"/>
        <a:ext cx="10515600" cy="14490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62C25-4833-4A4F-AEFC-72E70FCC10F8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A2713-48F2-4BEA-B77D-CCA76A9281BA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A7A7BE-3259-42A4-8702-70B594C9A950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Aumento de litigios contra el INSS</a:t>
          </a:r>
          <a:r>
            <a:rPr lang="es-ES" sz="1600" kern="1200" dirty="0"/>
            <a:t>: Cada vez más personas con VIH deben acudir a los tribunales para reclamar el reconocimiento o la recuperación de su incapacidad laboral, tras la retirada o reducción por parte del INSS.</a:t>
          </a:r>
          <a:endParaRPr lang="en-US" sz="1600" kern="1200" dirty="0"/>
        </a:p>
      </dsp:txBody>
      <dsp:txXfrm>
        <a:off x="1834517" y="469890"/>
        <a:ext cx="3148942" cy="1335915"/>
      </dsp:txXfrm>
    </dsp:sp>
    <dsp:sp modelId="{C5F8CFDB-616A-4CF0-915E-9FD78C2E35B7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3E149-5281-43DD-9E77-FAA412AF6AF4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AC993-1ED2-484C-AEA6-C4A7F87DAEA1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Altos costes personales del proceso</a:t>
          </a:r>
          <a:r>
            <a:rPr lang="es-ES" sz="1600" kern="1200" dirty="0"/>
            <a:t>: Estos procedimientos suelen ser largos, complejos y emocionalmente desgastantes, lo que supone una </a:t>
          </a:r>
          <a:r>
            <a:rPr lang="es-ES" sz="1600" b="1" kern="1200" dirty="0"/>
            <a:t>carga de estrés añadida</a:t>
          </a:r>
          <a:r>
            <a:rPr lang="es-ES" sz="1600" kern="1200" dirty="0"/>
            <a:t> para personas que ya enfrentan condiciones de salud delicadas.</a:t>
          </a:r>
          <a:endParaRPr lang="en-US" sz="1600" kern="1200" dirty="0"/>
        </a:p>
      </dsp:txBody>
      <dsp:txXfrm>
        <a:off x="7154322" y="469890"/>
        <a:ext cx="3148942" cy="1335915"/>
      </dsp:txXfrm>
    </dsp:sp>
    <dsp:sp modelId="{5EDF1F56-75C4-417E-A17E-4ED4375C62EA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255A5-6835-4753-8F92-07B2AD775FC2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239EF-8AA5-44F1-8903-8DBE090153D0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Desconocimiento institucional</a:t>
          </a:r>
          <a:r>
            <a:rPr lang="es-ES" sz="1600" kern="1200" dirty="0"/>
            <a:t>: El sistema judicial muestra una falta de comprensión real sobre lo que implica vivir con el VIH a largo plazo, especialmente en términos de comorbilidades, secuelas y estigmas sociales.</a:t>
          </a:r>
          <a:endParaRPr lang="en-US" sz="1600" kern="1200" dirty="0"/>
        </a:p>
      </dsp:txBody>
      <dsp:txXfrm>
        <a:off x="1834517" y="2545532"/>
        <a:ext cx="3148942" cy="1335915"/>
      </dsp:txXfrm>
    </dsp:sp>
    <dsp:sp modelId="{50F9CC3A-D588-435B-AF32-69A80F66D593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820AF-AFEE-4B32-A25B-89C7B53AF686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B13C8-2F77-49AC-85F7-3F5C83433140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Persistencia de la serofobia judicial</a:t>
          </a:r>
          <a:r>
            <a:rPr lang="es-ES" sz="1600" kern="1200" dirty="0"/>
            <a:t>: Aún existen </a:t>
          </a:r>
          <a:r>
            <a:rPr lang="es-ES" sz="1600" b="1" kern="1200" dirty="0"/>
            <a:t>actitudes discriminatorias o prejuiciosas</a:t>
          </a:r>
          <a:r>
            <a:rPr lang="es-ES" sz="1600" kern="1200" dirty="0"/>
            <a:t> (serofobia) en jueces y profesionales del derecho, aunque estas sean difíciles de demostrar formalmente.</a:t>
          </a:r>
          <a:endParaRPr lang="en-US" sz="1600" kern="1200" dirty="0"/>
        </a:p>
      </dsp:txBody>
      <dsp:txXfrm>
        <a:off x="7154322" y="2545532"/>
        <a:ext cx="3148942" cy="13359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CEB21-C3ED-884C-A6A1-7CC32E3077E0}">
      <dsp:nvSpPr>
        <dsp:cNvPr id="0" name=""/>
        <dsp:cNvSpPr/>
      </dsp:nvSpPr>
      <dsp:spPr>
        <a:xfrm>
          <a:off x="0" y="0"/>
          <a:ext cx="3286125" cy="4351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1. Reconocimiento inicial de la incapacidad: </a:t>
          </a:r>
          <a:r>
            <a:rPr lang="es-ES" sz="1400" kern="1200"/>
            <a:t>Carles fue diagnosticado con VIH en 1989 y en 1996 se le reconoció una </a:t>
          </a:r>
          <a:r>
            <a:rPr lang="es-ES" sz="1400" b="1" kern="1200"/>
            <a:t>Incapacidad Permanente Absoluta</a:t>
          </a:r>
          <a:r>
            <a:rPr lang="es-ES" sz="1400" kern="1200"/>
            <a:t> por VIH en estadio C2, lo que indica un cuadro clínico grave.</a:t>
          </a:r>
          <a:endParaRPr lang="en-US" sz="1400" kern="1200"/>
        </a:p>
      </dsp:txBody>
      <dsp:txXfrm>
        <a:off x="0" y="1653508"/>
        <a:ext cx="3286125" cy="2610802"/>
      </dsp:txXfrm>
    </dsp:sp>
    <dsp:sp modelId="{957FE07E-C6C5-BE48-BED6-5B37F59DD1E9}">
      <dsp:nvSpPr>
        <dsp:cNvPr id="0" name=""/>
        <dsp:cNvSpPr/>
      </dsp:nvSpPr>
      <dsp:spPr>
        <a:xfrm>
          <a:off x="990361" y="435133"/>
          <a:ext cx="1305401" cy="1305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181533" y="626305"/>
        <a:ext cx="923057" cy="923057"/>
      </dsp:txXfrm>
    </dsp:sp>
    <dsp:sp modelId="{A57CAC9F-7FF1-2945-857C-E354B220B163}">
      <dsp:nvSpPr>
        <dsp:cNvPr id="0" name=""/>
        <dsp:cNvSpPr/>
      </dsp:nvSpPr>
      <dsp:spPr>
        <a:xfrm>
          <a:off x="0" y="4351266"/>
          <a:ext cx="328612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A530EA-E9FC-A243-8639-D3F50CF318B3}">
      <dsp:nvSpPr>
        <dsp:cNvPr id="0" name=""/>
        <dsp:cNvSpPr/>
      </dsp:nvSpPr>
      <dsp:spPr>
        <a:xfrm>
          <a:off x="3614737" y="0"/>
          <a:ext cx="3286125" cy="4351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2. Revisión de oficio tras entrega de documentación médica: </a:t>
          </a:r>
          <a:r>
            <a:rPr lang="es-ES" sz="1400" kern="1200" dirty="0"/>
            <a:t>En 2021, en un trámite administrativo, una técnica de la SGAM interpreta los informes médicos de forma reduccionista, lo que </a:t>
          </a:r>
          <a:r>
            <a:rPr lang="es-ES" sz="1400" b="1" kern="1200" dirty="0"/>
            <a:t>da lugar a una revisión de oficio de su incapacidad</a:t>
          </a:r>
          <a:r>
            <a:rPr lang="es-ES" sz="1400" kern="1200" dirty="0"/>
            <a:t>, sin petición previa del interesado.</a:t>
          </a:r>
          <a:endParaRPr lang="en-US" sz="1400" kern="1200" dirty="0"/>
        </a:p>
      </dsp:txBody>
      <dsp:txXfrm>
        <a:off x="3614737" y="1653508"/>
        <a:ext cx="3286125" cy="2610802"/>
      </dsp:txXfrm>
    </dsp:sp>
    <dsp:sp modelId="{1F48720A-0C80-784A-88B5-E6394E349EC8}">
      <dsp:nvSpPr>
        <dsp:cNvPr id="0" name=""/>
        <dsp:cNvSpPr/>
      </dsp:nvSpPr>
      <dsp:spPr>
        <a:xfrm>
          <a:off x="4605099" y="435133"/>
          <a:ext cx="1305401" cy="1305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4796271" y="626305"/>
        <a:ext cx="923057" cy="923057"/>
      </dsp:txXfrm>
    </dsp:sp>
    <dsp:sp modelId="{39343411-6403-B146-8499-CEB1DB944FA9}">
      <dsp:nvSpPr>
        <dsp:cNvPr id="0" name=""/>
        <dsp:cNvSpPr/>
      </dsp:nvSpPr>
      <dsp:spPr>
        <a:xfrm>
          <a:off x="3614737" y="4351266"/>
          <a:ext cx="328612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F2AFA-948A-C84B-AFC7-F592289B7955}">
      <dsp:nvSpPr>
        <dsp:cNvPr id="0" name=""/>
        <dsp:cNvSpPr/>
      </dsp:nvSpPr>
      <dsp:spPr>
        <a:xfrm>
          <a:off x="7229475" y="0"/>
          <a:ext cx="3286125" cy="43513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3. Nueva valoración sin reconocimiento de incapacidad: </a:t>
          </a:r>
          <a:r>
            <a:rPr lang="es-ES" sz="1400" kern="1200"/>
            <a:t>La revisión del SGAM concluye que Carles tiene </a:t>
          </a:r>
          <a:r>
            <a:rPr lang="es-ES" sz="1400" b="1" kern="1200"/>
            <a:t>VIH bien controlado y cirrosis compensada</a:t>
          </a:r>
          <a:r>
            <a:rPr lang="es-ES" sz="1400" kern="1200"/>
            <a:t>, lo cual lleva a una resolución del INSS que considera que </a:t>
          </a:r>
          <a:r>
            <a:rPr lang="es-ES" sz="1400" b="1" kern="1200"/>
            <a:t>no se encuentra en ningún grado de incapacidad</a:t>
          </a:r>
          <a:r>
            <a:rPr lang="es-ES" sz="1400" kern="1200"/>
            <a:t>, basándose en una interpretación clínica muy parcial.</a:t>
          </a:r>
          <a:endParaRPr lang="en-US" sz="1400" kern="1200"/>
        </a:p>
      </dsp:txBody>
      <dsp:txXfrm>
        <a:off x="7229475" y="1653508"/>
        <a:ext cx="3286125" cy="2610802"/>
      </dsp:txXfrm>
    </dsp:sp>
    <dsp:sp modelId="{3A4229D9-293C-5343-8247-14A895BD4EA4}">
      <dsp:nvSpPr>
        <dsp:cNvPr id="0" name=""/>
        <dsp:cNvSpPr/>
      </dsp:nvSpPr>
      <dsp:spPr>
        <a:xfrm>
          <a:off x="8219836" y="435133"/>
          <a:ext cx="1305401" cy="13054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411008" y="626305"/>
        <a:ext cx="923057" cy="923057"/>
      </dsp:txXfrm>
    </dsp:sp>
    <dsp:sp modelId="{201A592B-FC92-5B4A-B6BB-171CAC9639F3}">
      <dsp:nvSpPr>
        <dsp:cNvPr id="0" name=""/>
        <dsp:cNvSpPr/>
      </dsp:nvSpPr>
      <dsp:spPr>
        <a:xfrm>
          <a:off x="7229475" y="4351266"/>
          <a:ext cx="3286125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9DFA9-0349-49E1-A593-0F50EF3D0341}">
      <dsp:nvSpPr>
        <dsp:cNvPr id="0" name=""/>
        <dsp:cNvSpPr/>
      </dsp:nvSpPr>
      <dsp:spPr>
        <a:xfrm>
          <a:off x="0" y="17818"/>
          <a:ext cx="10515600" cy="19930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447FC-408E-439A-94EC-20453A95EDF5}">
      <dsp:nvSpPr>
        <dsp:cNvPr id="0" name=""/>
        <dsp:cNvSpPr/>
      </dsp:nvSpPr>
      <dsp:spPr>
        <a:xfrm>
          <a:off x="602896" y="466253"/>
          <a:ext cx="1097246" cy="10961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A07412-BD6A-441F-8050-941AED779584}">
      <dsp:nvSpPr>
        <dsp:cNvPr id="0" name=""/>
        <dsp:cNvSpPr/>
      </dsp:nvSpPr>
      <dsp:spPr>
        <a:xfrm>
          <a:off x="2303039" y="17818"/>
          <a:ext cx="8208056" cy="1994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137" tIns="211137" rIns="211137" bIns="21113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4. Carles interpone demanda que es desestimada: </a:t>
          </a:r>
          <a:r>
            <a:rPr lang="es-ES" sz="2000" kern="1200" dirty="0"/>
            <a:t>Pese a no poder acudir al juicio por estar en quirófano siendo tratado por </a:t>
          </a:r>
          <a:r>
            <a:rPr lang="es-ES" sz="2000" b="1" kern="1200" dirty="0"/>
            <a:t>carcinoma hepático celular</a:t>
          </a:r>
          <a:r>
            <a:rPr lang="es-ES" sz="2000" kern="1200" dirty="0"/>
            <a:t>, el Juzgado de lo Social desestima la demanda, dando más peso al informe técnico-administrativo del ICS que a los informes clínicos aportados por especialistas y médicos.</a:t>
          </a:r>
          <a:endParaRPr lang="en-US" sz="2000" kern="1200" dirty="0"/>
        </a:p>
      </dsp:txBody>
      <dsp:txXfrm>
        <a:off x="2303039" y="17818"/>
        <a:ext cx="8208056" cy="1994993"/>
      </dsp:txXfrm>
    </dsp:sp>
    <dsp:sp modelId="{2ADDD7AB-121F-4F86-A413-1AFB2ADA2C26}">
      <dsp:nvSpPr>
        <dsp:cNvPr id="0" name=""/>
        <dsp:cNvSpPr/>
      </dsp:nvSpPr>
      <dsp:spPr>
        <a:xfrm>
          <a:off x="0" y="2338525"/>
          <a:ext cx="10515600" cy="19930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5B410-4257-4C8E-9CD4-D514792CDE8C}">
      <dsp:nvSpPr>
        <dsp:cNvPr id="0" name=""/>
        <dsp:cNvSpPr/>
      </dsp:nvSpPr>
      <dsp:spPr>
        <a:xfrm>
          <a:off x="602896" y="2786960"/>
          <a:ext cx="1097246" cy="10961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34842-F04F-4104-A057-0C251F54BE45}">
      <dsp:nvSpPr>
        <dsp:cNvPr id="0" name=""/>
        <dsp:cNvSpPr/>
      </dsp:nvSpPr>
      <dsp:spPr>
        <a:xfrm>
          <a:off x="2303039" y="2338525"/>
          <a:ext cx="8208056" cy="1994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137" tIns="211137" rIns="211137" bIns="21113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5. TSJC también desestima el recurso: </a:t>
          </a:r>
          <a:r>
            <a:rPr lang="es-ES" sz="2000" kern="1200" dirty="0"/>
            <a:t>El Tribunal Superior de Justicia de Catalunya respalda la sentencia anterior alegando que </a:t>
          </a:r>
          <a:r>
            <a:rPr lang="es-ES" sz="2000" b="1" kern="1200" dirty="0"/>
            <a:t>no hay pruebas suficientes de limitaciones funcionales</a:t>
          </a:r>
          <a:r>
            <a:rPr lang="es-ES" sz="2000" kern="1200" dirty="0"/>
            <a:t>, y no reconoce las múltiples patologías asociadas, ni su efecto acumulativo, como </a:t>
          </a:r>
          <a:r>
            <a:rPr lang="es-ES" sz="2000" b="1" kern="1200" dirty="0"/>
            <a:t>toxicidad antirretroviral, deterioro cognitivo, episodio depresivo con intento autolítico, ni afecciones cardiacas.</a:t>
          </a:r>
          <a:endParaRPr lang="en-US" sz="2000" kern="1200" dirty="0"/>
        </a:p>
      </dsp:txBody>
      <dsp:txXfrm>
        <a:off x="2303039" y="2338525"/>
        <a:ext cx="8208056" cy="19949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9E2CA-00A5-CA47-B435-02E87A1C2E90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E85FEA-477D-574C-9220-E4329D01B053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Para acceder ayudas o prestaciones se deben cumplir los requisitos establecidos legalmente para su solicitud. </a:t>
          </a:r>
          <a:endParaRPr lang="en-US" sz="3500" kern="1200" dirty="0"/>
        </a:p>
      </dsp:txBody>
      <dsp:txXfrm>
        <a:off x="0" y="2124"/>
        <a:ext cx="10515600" cy="1449029"/>
      </dsp:txXfrm>
    </dsp:sp>
    <dsp:sp modelId="{3AE889F5-0047-AA43-942A-07F657384ABC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C48344-3196-6F4A-ABBB-0A67CAF4E593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/>
            <a:t>El hecho de tener el VIH no da derecho a solicitar ni a percibir ayudas o prestaciones. </a:t>
          </a:r>
          <a:endParaRPr lang="en-US" sz="3500" kern="1200" dirty="0"/>
        </a:p>
      </dsp:txBody>
      <dsp:txXfrm>
        <a:off x="0" y="1451154"/>
        <a:ext cx="10515600" cy="1449029"/>
      </dsp:txXfrm>
    </dsp:sp>
    <dsp:sp modelId="{E533C7F7-DCC6-2343-9BE4-571B1AEF6D64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E5D4C2-B677-254A-8F04-9DFA22C9ADD9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500" kern="1200" dirty="0"/>
        </a:p>
      </dsp:txBody>
      <dsp:txXfrm>
        <a:off x="0" y="2900183"/>
        <a:ext cx="10515600" cy="1449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BBB49-DBC9-41A8-A7EF-8B96D49DFB18}">
      <dsp:nvSpPr>
        <dsp:cNvPr id="0" name=""/>
        <dsp:cNvSpPr/>
      </dsp:nvSpPr>
      <dsp:spPr>
        <a:xfrm>
          <a:off x="0" y="584711"/>
          <a:ext cx="10515600" cy="14277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AB8856-13C0-4AB2-85C6-648023861660}">
      <dsp:nvSpPr>
        <dsp:cNvPr id="0" name=""/>
        <dsp:cNvSpPr/>
      </dsp:nvSpPr>
      <dsp:spPr>
        <a:xfrm>
          <a:off x="431904" y="905962"/>
          <a:ext cx="785280" cy="7852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27E7E-3EC1-4809-86DE-6A19CDF261D7}">
      <dsp:nvSpPr>
        <dsp:cNvPr id="0" name=""/>
        <dsp:cNvSpPr/>
      </dsp:nvSpPr>
      <dsp:spPr>
        <a:xfrm>
          <a:off x="1649089" y="584711"/>
          <a:ext cx="8866510" cy="1427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107" tIns="151107" rIns="151107" bIns="151107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Las personas con el VIH pueden acceder a las prestaciones ofrecidas por la Seguridad Social en las mismas condiciones que el resto de la población siempre y cuando cumplan con los requisitos establecidos por ley. </a:t>
          </a:r>
          <a:endParaRPr lang="en-US" sz="1800" kern="1200" dirty="0"/>
        </a:p>
      </dsp:txBody>
      <dsp:txXfrm>
        <a:off x="1649089" y="584711"/>
        <a:ext cx="8866510" cy="1427782"/>
      </dsp:txXfrm>
    </dsp:sp>
    <dsp:sp modelId="{3361A7AA-E87D-4789-9A1E-BF8C3FD4DBFE}">
      <dsp:nvSpPr>
        <dsp:cNvPr id="0" name=""/>
        <dsp:cNvSpPr/>
      </dsp:nvSpPr>
      <dsp:spPr>
        <a:xfrm>
          <a:off x="0" y="2338844"/>
          <a:ext cx="10515600" cy="142778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E6ECD6-4DD5-43A5-9352-AE26211AEAA2}">
      <dsp:nvSpPr>
        <dsp:cNvPr id="0" name=""/>
        <dsp:cNvSpPr/>
      </dsp:nvSpPr>
      <dsp:spPr>
        <a:xfrm>
          <a:off x="431904" y="2660095"/>
          <a:ext cx="785280" cy="7852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67720B-D0B8-4F40-98E2-36B5A5B481A1}">
      <dsp:nvSpPr>
        <dsp:cNvPr id="0" name=""/>
        <dsp:cNvSpPr/>
      </dsp:nvSpPr>
      <dsp:spPr>
        <a:xfrm>
          <a:off x="1649089" y="2338844"/>
          <a:ext cx="8866510" cy="1427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107" tIns="151107" rIns="151107" bIns="151107" numCol="1" spcCol="1270" anchor="ctr" anchorCtr="0">
          <a:noAutofit/>
        </a:bodyPr>
        <a:lstStyle/>
        <a:p>
          <a:pPr marL="0" lvl="0" indent="0" algn="just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/>
            <a:t>Entre estas prestaciones, se incluye la prestación por </a:t>
          </a:r>
          <a:r>
            <a:rPr lang="es-ES" sz="1800" b="1" kern="1200" dirty="0">
              <a:solidFill>
                <a:srgbClr val="FF0000"/>
              </a:solidFill>
            </a:rPr>
            <a:t>incapacidad laboral</a:t>
          </a:r>
          <a:r>
            <a:rPr lang="es-ES" sz="1800" b="1" kern="1200" dirty="0"/>
            <a:t>. Esta prestación está concebida para apoyar económicamente a quienes no pueden desempeñar sus funciones laborales de manera efectiva debido a su condición de salud y, como consecuencia de ello, pierden sus ingresos. </a:t>
          </a:r>
          <a:endParaRPr lang="en-US" sz="1800" kern="1200" dirty="0"/>
        </a:p>
      </dsp:txBody>
      <dsp:txXfrm>
        <a:off x="1649089" y="2338844"/>
        <a:ext cx="8866510" cy="14277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AD2AC3-CB57-6946-AFB6-B9379DE45A82}">
      <dsp:nvSpPr>
        <dsp:cNvPr id="0" name=""/>
        <dsp:cNvSpPr/>
      </dsp:nvSpPr>
      <dsp:spPr>
        <a:xfrm>
          <a:off x="4621" y="788185"/>
          <a:ext cx="2020453" cy="277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u="sng" kern="1200" dirty="0"/>
            <a:t>Incapacidad permanente parcial</a:t>
          </a:r>
          <a:r>
            <a:rPr lang="es-ES" sz="1800" kern="1200" dirty="0"/>
            <a:t>: </a:t>
          </a:r>
          <a:r>
            <a:rPr lang="es-ES_tradnl" sz="1800" kern="1200" dirty="0"/>
            <a:t>disminuye el rendimiento en la profesión habitual en un 33% o más, pero </a:t>
          </a:r>
          <a:r>
            <a:rPr lang="es-ES_tradnl" sz="1800" b="1" kern="1200" dirty="0"/>
            <a:t>no impide seguir en ella.</a:t>
          </a:r>
          <a:endParaRPr lang="en-US" sz="1800" b="1" kern="1200" dirty="0"/>
        </a:p>
      </dsp:txBody>
      <dsp:txXfrm>
        <a:off x="63798" y="847362"/>
        <a:ext cx="1902099" cy="2656612"/>
      </dsp:txXfrm>
    </dsp:sp>
    <dsp:sp modelId="{3AAB9AF7-08C9-654A-8F5D-58EF005B21BA}">
      <dsp:nvSpPr>
        <dsp:cNvPr id="0" name=""/>
        <dsp:cNvSpPr/>
      </dsp:nvSpPr>
      <dsp:spPr>
        <a:xfrm>
          <a:off x="222711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2227119" y="2025346"/>
        <a:ext cx="299835" cy="300644"/>
      </dsp:txXfrm>
    </dsp:sp>
    <dsp:sp modelId="{DBA63153-5A87-D34F-BC83-061259EED324}">
      <dsp:nvSpPr>
        <dsp:cNvPr id="0" name=""/>
        <dsp:cNvSpPr/>
      </dsp:nvSpPr>
      <dsp:spPr>
        <a:xfrm>
          <a:off x="2833255" y="788185"/>
          <a:ext cx="2020453" cy="277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u="sng" kern="1200" dirty="0"/>
            <a:t>Incapacidad permanente total</a:t>
          </a:r>
          <a:r>
            <a:rPr lang="es-ES" sz="1800" kern="1200" dirty="0"/>
            <a:t>: inhabilita para realizar todas las funciones principales de la profesión habitual, pero</a:t>
          </a:r>
          <a:r>
            <a:rPr lang="es-ES" sz="1800" b="1" kern="1200" dirty="0"/>
            <a:t> puede dedicarse a otra profesión distinta</a:t>
          </a:r>
          <a:r>
            <a:rPr lang="es-ES" sz="1800" kern="1200" dirty="0"/>
            <a:t>. </a:t>
          </a:r>
          <a:endParaRPr lang="en-US" sz="1800" kern="1200" dirty="0"/>
        </a:p>
      </dsp:txBody>
      <dsp:txXfrm>
        <a:off x="2892432" y="847362"/>
        <a:ext cx="1902099" cy="2656612"/>
      </dsp:txXfrm>
    </dsp:sp>
    <dsp:sp modelId="{AF3D3ABF-833C-7E48-BCA6-E1146300E110}">
      <dsp:nvSpPr>
        <dsp:cNvPr id="0" name=""/>
        <dsp:cNvSpPr/>
      </dsp:nvSpPr>
      <dsp:spPr>
        <a:xfrm>
          <a:off x="5055754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5055754" y="2025346"/>
        <a:ext cx="299835" cy="300644"/>
      </dsp:txXfrm>
    </dsp:sp>
    <dsp:sp modelId="{EA7C46D0-BE12-6C4F-9634-EE98B400AEF1}">
      <dsp:nvSpPr>
        <dsp:cNvPr id="0" name=""/>
        <dsp:cNvSpPr/>
      </dsp:nvSpPr>
      <dsp:spPr>
        <a:xfrm>
          <a:off x="5661890" y="788185"/>
          <a:ext cx="2020453" cy="277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u="sng" kern="1200" dirty="0"/>
            <a:t>Incapacidad permanente absoluta</a:t>
          </a:r>
          <a:r>
            <a:rPr lang="es-ES" sz="1800" kern="1200" dirty="0"/>
            <a:t>: </a:t>
          </a:r>
          <a:r>
            <a:rPr lang="es-ES" sz="1800" b="1" kern="1200" dirty="0"/>
            <a:t>impide a la persona desempeñar cualquier profesión u oficio</a:t>
          </a:r>
          <a:r>
            <a:rPr lang="es-ES" sz="1800" kern="1200" dirty="0"/>
            <a:t>. </a:t>
          </a:r>
          <a:endParaRPr lang="en-US" sz="1800" kern="1200" dirty="0"/>
        </a:p>
      </dsp:txBody>
      <dsp:txXfrm>
        <a:off x="5721067" y="847362"/>
        <a:ext cx="1902099" cy="2656612"/>
      </dsp:txXfrm>
    </dsp:sp>
    <dsp:sp modelId="{17B1394D-007F-2946-8DA7-B81173DA476E}">
      <dsp:nvSpPr>
        <dsp:cNvPr id="0" name=""/>
        <dsp:cNvSpPr/>
      </dsp:nvSpPr>
      <dsp:spPr>
        <a:xfrm>
          <a:off x="7884389" y="1925132"/>
          <a:ext cx="428336" cy="501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7884389" y="2025346"/>
        <a:ext cx="299835" cy="300644"/>
      </dsp:txXfrm>
    </dsp:sp>
    <dsp:sp modelId="{5C8AA156-3F9A-0B4E-A3EA-F2759F7A9DF7}">
      <dsp:nvSpPr>
        <dsp:cNvPr id="0" name=""/>
        <dsp:cNvSpPr/>
      </dsp:nvSpPr>
      <dsp:spPr>
        <a:xfrm>
          <a:off x="8490525" y="788185"/>
          <a:ext cx="2020453" cy="2774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u="sng" kern="1200" dirty="0"/>
            <a:t>Gran invalidez</a:t>
          </a:r>
          <a:r>
            <a:rPr lang="es-ES" sz="1800" kern="1200" dirty="0"/>
            <a:t>: cuando la persona </a:t>
          </a:r>
          <a:r>
            <a:rPr lang="es-ES" sz="1800" b="1" kern="1200" dirty="0"/>
            <a:t>no puede valerse por sí misma y requiere la asistencia de un cuidador para hacer sus tareas diarias</a:t>
          </a:r>
          <a:r>
            <a:rPr lang="es-ES" sz="1800" kern="1200" dirty="0"/>
            <a:t>.</a:t>
          </a:r>
          <a:endParaRPr lang="en-US" sz="1800" kern="1200" dirty="0"/>
        </a:p>
      </dsp:txBody>
      <dsp:txXfrm>
        <a:off x="8549702" y="847362"/>
        <a:ext cx="1902099" cy="26566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15692-AA7E-EA42-AAB0-1B1E7F5E37C2}">
      <dsp:nvSpPr>
        <dsp:cNvPr id="0" name=""/>
        <dsp:cNvSpPr/>
      </dsp:nvSpPr>
      <dsp:spPr>
        <a:xfrm>
          <a:off x="0" y="1314"/>
          <a:ext cx="10515600" cy="13242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kern="1200" dirty="0"/>
            <a:t>¿Cómo se inicia el procedimiento del grado de incapacidad laboral?</a:t>
          </a:r>
        </a:p>
      </dsp:txBody>
      <dsp:txXfrm>
        <a:off x="64644" y="65958"/>
        <a:ext cx="10386312" cy="11949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CF674-9365-4086-BED1-34839DDE30A9}">
      <dsp:nvSpPr>
        <dsp:cNvPr id="0" name=""/>
        <dsp:cNvSpPr/>
      </dsp:nvSpPr>
      <dsp:spPr>
        <a:xfrm>
          <a:off x="0" y="462"/>
          <a:ext cx="10203366" cy="1082857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95542-4EBB-4C59-AF8B-8F4CB8207B07}">
      <dsp:nvSpPr>
        <dsp:cNvPr id="0" name=""/>
        <dsp:cNvSpPr/>
      </dsp:nvSpPr>
      <dsp:spPr>
        <a:xfrm>
          <a:off x="327564" y="244105"/>
          <a:ext cx="595571" cy="5955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64C86-F1CD-4115-BBEF-0A9565ECD8EA}">
      <dsp:nvSpPr>
        <dsp:cNvPr id="0" name=""/>
        <dsp:cNvSpPr/>
      </dsp:nvSpPr>
      <dsp:spPr>
        <a:xfrm>
          <a:off x="1250700" y="462"/>
          <a:ext cx="8952665" cy="1082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602" tIns="114602" rIns="114602" bIns="11460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Para solicitar esta prestación se debe presentar la solicitud junto con la documentación requerida en los centros de atención e información de la Seguridad Social. </a:t>
          </a:r>
        </a:p>
      </dsp:txBody>
      <dsp:txXfrm>
        <a:off x="1250700" y="462"/>
        <a:ext cx="8952665" cy="1082857"/>
      </dsp:txXfrm>
    </dsp:sp>
    <dsp:sp modelId="{AB1B5682-6D68-445F-904D-F513C4DE54FF}">
      <dsp:nvSpPr>
        <dsp:cNvPr id="0" name=""/>
        <dsp:cNvSpPr/>
      </dsp:nvSpPr>
      <dsp:spPr>
        <a:xfrm>
          <a:off x="0" y="1279317"/>
          <a:ext cx="10203366" cy="1082857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305F0-2F25-4AD9-A9FB-FBD47BA6BADA}">
      <dsp:nvSpPr>
        <dsp:cNvPr id="0" name=""/>
        <dsp:cNvSpPr/>
      </dsp:nvSpPr>
      <dsp:spPr>
        <a:xfrm>
          <a:off x="327564" y="1597677"/>
          <a:ext cx="595571" cy="5955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EB086-E0EA-463D-83C2-1F006D02CFAE}">
      <dsp:nvSpPr>
        <dsp:cNvPr id="0" name=""/>
        <dsp:cNvSpPr/>
      </dsp:nvSpPr>
      <dsp:spPr>
        <a:xfrm>
          <a:off x="1250700" y="1354034"/>
          <a:ext cx="8952665" cy="1082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602" tIns="114602" rIns="114602" bIns="11460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Toda la información relativa a la documentación que se debe aportar, así como los formularios, se encuentran en la web oficial de la Seguridad Social.</a:t>
          </a:r>
        </a:p>
      </dsp:txBody>
      <dsp:txXfrm>
        <a:off x="1250700" y="1354034"/>
        <a:ext cx="8952665" cy="1082857"/>
      </dsp:txXfrm>
    </dsp:sp>
    <dsp:sp modelId="{122713D1-6BBC-4C8A-8F2A-53E706F93871}">
      <dsp:nvSpPr>
        <dsp:cNvPr id="0" name=""/>
        <dsp:cNvSpPr/>
      </dsp:nvSpPr>
      <dsp:spPr>
        <a:xfrm>
          <a:off x="0" y="2707606"/>
          <a:ext cx="10203366" cy="1082857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0D0B9-9731-4809-954B-871399D003FE}">
      <dsp:nvSpPr>
        <dsp:cNvPr id="0" name=""/>
        <dsp:cNvSpPr/>
      </dsp:nvSpPr>
      <dsp:spPr>
        <a:xfrm>
          <a:off x="327564" y="2951249"/>
          <a:ext cx="595571" cy="5955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50747-ECF1-4131-BBD2-EC4013462505}">
      <dsp:nvSpPr>
        <dsp:cNvPr id="0" name=""/>
        <dsp:cNvSpPr/>
      </dsp:nvSpPr>
      <dsp:spPr>
        <a:xfrm>
          <a:off x="1250700" y="2707606"/>
          <a:ext cx="8952665" cy="10828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602" tIns="114602" rIns="114602" bIns="114602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El plazo máximo para resolver el procedimiento es de 135 días.</a:t>
          </a:r>
        </a:p>
      </dsp:txBody>
      <dsp:txXfrm>
        <a:off x="1250700" y="2707606"/>
        <a:ext cx="8952665" cy="108285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15692-AA7E-EA42-AAB0-1B1E7F5E37C2}">
      <dsp:nvSpPr>
        <dsp:cNvPr id="0" name=""/>
        <dsp:cNvSpPr/>
      </dsp:nvSpPr>
      <dsp:spPr>
        <a:xfrm>
          <a:off x="0" y="1314"/>
          <a:ext cx="10515600" cy="132424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kern="1200" dirty="0"/>
            <a:t>¿Cómo termina el procedimiento del grado de incapacidad laboral?</a:t>
          </a:r>
        </a:p>
      </dsp:txBody>
      <dsp:txXfrm>
        <a:off x="64644" y="65958"/>
        <a:ext cx="10386312" cy="11949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CF674-9365-4086-BED1-34839DDE30A9}">
      <dsp:nvSpPr>
        <dsp:cNvPr id="0" name=""/>
        <dsp:cNvSpPr/>
      </dsp:nvSpPr>
      <dsp:spPr>
        <a:xfrm>
          <a:off x="0" y="493"/>
          <a:ext cx="11030537" cy="1155188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995542-4EBB-4C59-AF8B-8F4CB8207B07}">
      <dsp:nvSpPr>
        <dsp:cNvPr id="0" name=""/>
        <dsp:cNvSpPr/>
      </dsp:nvSpPr>
      <dsp:spPr>
        <a:xfrm>
          <a:off x="349444" y="260411"/>
          <a:ext cx="635353" cy="6353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64C86-F1CD-4115-BBEF-0A9565ECD8EA}">
      <dsp:nvSpPr>
        <dsp:cNvPr id="0" name=""/>
        <dsp:cNvSpPr/>
      </dsp:nvSpPr>
      <dsp:spPr>
        <a:xfrm>
          <a:off x="1334242" y="493"/>
          <a:ext cx="9696294" cy="1155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57" tIns="122257" rIns="122257" bIns="12225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La declaración de Incapacidad Permanente corresponde a la Dirección Provincial del Instituto Nacional de la Seguridad Social (INSS), a través de los </a:t>
          </a:r>
          <a:r>
            <a:rPr lang="es-ES" sz="1600" b="1" kern="1200" dirty="0">
              <a:solidFill>
                <a:srgbClr val="FF0000"/>
              </a:solidFill>
            </a:rPr>
            <a:t>Equipos de Valoración de Incapacidades, conocidos como ‘tribunales médicos’.</a:t>
          </a:r>
        </a:p>
      </dsp:txBody>
      <dsp:txXfrm>
        <a:off x="1334242" y="493"/>
        <a:ext cx="9696294" cy="1155188"/>
      </dsp:txXfrm>
    </dsp:sp>
    <dsp:sp modelId="{AB1B5682-6D68-445F-904D-F513C4DE54FF}">
      <dsp:nvSpPr>
        <dsp:cNvPr id="0" name=""/>
        <dsp:cNvSpPr/>
      </dsp:nvSpPr>
      <dsp:spPr>
        <a:xfrm>
          <a:off x="0" y="1364770"/>
          <a:ext cx="11030537" cy="1155188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305F0-2F25-4AD9-A9FB-FBD47BA6BADA}">
      <dsp:nvSpPr>
        <dsp:cNvPr id="0" name=""/>
        <dsp:cNvSpPr/>
      </dsp:nvSpPr>
      <dsp:spPr>
        <a:xfrm>
          <a:off x="349444" y="1704396"/>
          <a:ext cx="635353" cy="6353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EB086-E0EA-463D-83C2-1F006D02CFAE}">
      <dsp:nvSpPr>
        <dsp:cNvPr id="0" name=""/>
        <dsp:cNvSpPr/>
      </dsp:nvSpPr>
      <dsp:spPr>
        <a:xfrm>
          <a:off x="1334242" y="1444478"/>
          <a:ext cx="9696294" cy="1155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57" tIns="122257" rIns="122257" bIns="12225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En la declaración de la situación de Incapacidad Permanente se hará constar el plazo a partir del cual se podrá instar la revisión por agravación o mejoría del estado de incapacitado. No obstante, si hay un cambio sustancial se deberá comunicar al organismo correspondiente para que evalúe la nueva situación. </a:t>
          </a:r>
        </a:p>
      </dsp:txBody>
      <dsp:txXfrm>
        <a:off x="1334242" y="1444478"/>
        <a:ext cx="9696294" cy="1155188"/>
      </dsp:txXfrm>
    </dsp:sp>
    <dsp:sp modelId="{122713D1-6BBC-4C8A-8F2A-53E706F93871}">
      <dsp:nvSpPr>
        <dsp:cNvPr id="0" name=""/>
        <dsp:cNvSpPr/>
      </dsp:nvSpPr>
      <dsp:spPr>
        <a:xfrm>
          <a:off x="0" y="2888464"/>
          <a:ext cx="11030537" cy="1155188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C0D0B9-9731-4809-954B-871399D003FE}">
      <dsp:nvSpPr>
        <dsp:cNvPr id="0" name=""/>
        <dsp:cNvSpPr/>
      </dsp:nvSpPr>
      <dsp:spPr>
        <a:xfrm>
          <a:off x="349444" y="3148381"/>
          <a:ext cx="635353" cy="6353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A50747-ECF1-4131-BBD2-EC4013462505}">
      <dsp:nvSpPr>
        <dsp:cNvPr id="0" name=""/>
        <dsp:cNvSpPr/>
      </dsp:nvSpPr>
      <dsp:spPr>
        <a:xfrm>
          <a:off x="1334242" y="2888464"/>
          <a:ext cx="9696294" cy="1155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257" tIns="122257" rIns="122257" bIns="12225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Si la IP es desestimada: reclamación previa a la demanda ante los tribunales en un </a:t>
          </a:r>
          <a:r>
            <a:rPr lang="es-ES" sz="1600" b="1" kern="1200" dirty="0"/>
            <a:t>plazo de treinta días desde la notificación </a:t>
          </a:r>
          <a:r>
            <a:rPr lang="es-ES" sz="1600" kern="1200" dirty="0"/>
            <a:t>de la resolución a impugnar. El INSS tiene un plazo para contestar de </a:t>
          </a:r>
          <a:r>
            <a:rPr lang="es-ES" sz="1600" b="1" kern="1200" dirty="0"/>
            <a:t>cuarenta y cinco días</a:t>
          </a:r>
          <a:r>
            <a:rPr lang="es-ES" sz="1600" kern="1200" dirty="0"/>
            <a:t> y, si no se le notifica la contestación en este plazo, se entiende desestimada.</a:t>
          </a:r>
        </a:p>
      </dsp:txBody>
      <dsp:txXfrm>
        <a:off x="1334242" y="2888464"/>
        <a:ext cx="9696294" cy="115518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FE1C9-81D9-9046-AEDF-9C702790DD0A}">
      <dsp:nvSpPr>
        <dsp:cNvPr id="0" name=""/>
        <dsp:cNvSpPr/>
      </dsp:nvSpPr>
      <dsp:spPr>
        <a:xfrm>
          <a:off x="1052586" y="465070"/>
          <a:ext cx="841042" cy="7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151607-0CB1-6147-8DF2-831C4D74EA82}">
      <dsp:nvSpPr>
        <dsp:cNvPr id="0" name=""/>
        <dsp:cNvSpPr/>
      </dsp:nvSpPr>
      <dsp:spPr>
        <a:xfrm>
          <a:off x="1944092" y="394459"/>
          <a:ext cx="96719" cy="181664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42D1E-2267-F148-A473-074F2792F7E6}">
      <dsp:nvSpPr>
        <dsp:cNvPr id="0" name=""/>
        <dsp:cNvSpPr/>
      </dsp:nvSpPr>
      <dsp:spPr>
        <a:xfrm>
          <a:off x="525631" y="43281"/>
          <a:ext cx="843651" cy="8436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1</a:t>
          </a:r>
        </a:p>
      </dsp:txBody>
      <dsp:txXfrm>
        <a:off x="649181" y="166831"/>
        <a:ext cx="596551" cy="596551"/>
      </dsp:txXfrm>
    </dsp:sp>
    <dsp:sp modelId="{A20C9C17-A3D3-5E4D-B1A1-7AC4BECB0474}">
      <dsp:nvSpPr>
        <dsp:cNvPr id="0" name=""/>
        <dsp:cNvSpPr/>
      </dsp:nvSpPr>
      <dsp:spPr>
        <a:xfrm>
          <a:off x="1283" y="1052532"/>
          <a:ext cx="1892345" cy="32555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El VIH no se incluye en los baremos oficiales de incapacidad laboral</a:t>
          </a:r>
          <a:r>
            <a:rPr lang="es-ES" sz="1400" kern="1200"/>
            <a:t>: Aunque las personas con VIH pueden solicitar la incapacidad permanente, el diagnóstico por sí solo no se considera suficiente para concederla.</a:t>
          </a:r>
          <a:endParaRPr lang="en-US" sz="1400" kern="1200"/>
        </a:p>
      </dsp:txBody>
      <dsp:txXfrm>
        <a:off x="1283" y="1431001"/>
        <a:ext cx="1892345" cy="2877056"/>
      </dsp:txXfrm>
    </dsp:sp>
    <dsp:sp modelId="{37C5444F-C057-3E43-AEF5-92C66FF6AD5D}">
      <dsp:nvSpPr>
        <dsp:cNvPr id="0" name=""/>
        <dsp:cNvSpPr/>
      </dsp:nvSpPr>
      <dsp:spPr>
        <a:xfrm>
          <a:off x="2103890" y="465070"/>
          <a:ext cx="1892345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388636-D720-FB49-939E-914E88B18622}">
      <dsp:nvSpPr>
        <dsp:cNvPr id="0" name=""/>
        <dsp:cNvSpPr/>
      </dsp:nvSpPr>
      <dsp:spPr>
        <a:xfrm>
          <a:off x="4046698" y="394458"/>
          <a:ext cx="96719" cy="181665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ECEC6-D3AA-6645-9601-4DBEADBA6AA9}">
      <dsp:nvSpPr>
        <dsp:cNvPr id="0" name=""/>
        <dsp:cNvSpPr/>
      </dsp:nvSpPr>
      <dsp:spPr>
        <a:xfrm>
          <a:off x="2628237" y="43280"/>
          <a:ext cx="843651" cy="8436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2</a:t>
          </a:r>
        </a:p>
      </dsp:txBody>
      <dsp:txXfrm>
        <a:off x="2751787" y="166830"/>
        <a:ext cx="596551" cy="596551"/>
      </dsp:txXfrm>
    </dsp:sp>
    <dsp:sp modelId="{BF64678F-0BE7-3542-BCA8-6F82604214A6}">
      <dsp:nvSpPr>
        <dsp:cNvPr id="0" name=""/>
        <dsp:cNvSpPr/>
      </dsp:nvSpPr>
      <dsp:spPr>
        <a:xfrm>
          <a:off x="2103890" y="1052532"/>
          <a:ext cx="1892345" cy="32555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El tratamiento antirretroviral permite llevar una vida funcional</a:t>
          </a:r>
          <a:r>
            <a:rPr lang="es-ES" sz="1400" kern="1200"/>
            <a:t>: A nivel médico y legal, se asume que una persona con VIH controlado puede trabajar como cualquier otra, lo que ha contribuido a la normalización del VIH.</a:t>
          </a:r>
          <a:endParaRPr lang="en-US" sz="1400" kern="1200"/>
        </a:p>
      </dsp:txBody>
      <dsp:txXfrm>
        <a:off x="2103890" y="1431001"/>
        <a:ext cx="1892345" cy="2877056"/>
      </dsp:txXfrm>
    </dsp:sp>
    <dsp:sp modelId="{282A0A28-7C2A-484C-A14F-85BB77766BE9}">
      <dsp:nvSpPr>
        <dsp:cNvPr id="0" name=""/>
        <dsp:cNvSpPr/>
      </dsp:nvSpPr>
      <dsp:spPr>
        <a:xfrm>
          <a:off x="4206496" y="465070"/>
          <a:ext cx="1892345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C9EED4-6861-374F-A54A-1B730730D42C}">
      <dsp:nvSpPr>
        <dsp:cNvPr id="0" name=""/>
        <dsp:cNvSpPr/>
      </dsp:nvSpPr>
      <dsp:spPr>
        <a:xfrm>
          <a:off x="6149305" y="394458"/>
          <a:ext cx="96719" cy="181665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642EB9-D785-6344-81AE-87CFF2708499}">
      <dsp:nvSpPr>
        <dsp:cNvPr id="0" name=""/>
        <dsp:cNvSpPr/>
      </dsp:nvSpPr>
      <dsp:spPr>
        <a:xfrm>
          <a:off x="4730844" y="43280"/>
          <a:ext cx="843651" cy="8436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3</a:t>
          </a:r>
        </a:p>
      </dsp:txBody>
      <dsp:txXfrm>
        <a:off x="4854394" y="166830"/>
        <a:ext cx="596551" cy="596551"/>
      </dsp:txXfrm>
    </dsp:sp>
    <dsp:sp modelId="{923F8F5E-2B10-6D49-9523-FBA48EBEACB9}">
      <dsp:nvSpPr>
        <dsp:cNvPr id="0" name=""/>
        <dsp:cNvSpPr/>
      </dsp:nvSpPr>
      <dsp:spPr>
        <a:xfrm>
          <a:off x="4206496" y="1052532"/>
          <a:ext cx="1892345" cy="32555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El VIH sigue impactando negativamente en la calidad de vida</a:t>
          </a:r>
          <a:r>
            <a:rPr lang="es-ES" sz="1400" kern="1200"/>
            <a:t>: A pesar del control viral, las personas con VIH suelen tener una peor calidad de vida y bienestar que quienes no lo tienen.</a:t>
          </a:r>
          <a:endParaRPr lang="en-US" sz="1400" kern="1200"/>
        </a:p>
      </dsp:txBody>
      <dsp:txXfrm>
        <a:off x="4206496" y="1431001"/>
        <a:ext cx="1892345" cy="2877056"/>
      </dsp:txXfrm>
    </dsp:sp>
    <dsp:sp modelId="{A741A994-B815-C04C-8A02-9580B31F2609}">
      <dsp:nvSpPr>
        <dsp:cNvPr id="0" name=""/>
        <dsp:cNvSpPr/>
      </dsp:nvSpPr>
      <dsp:spPr>
        <a:xfrm>
          <a:off x="6309103" y="465070"/>
          <a:ext cx="1892345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B48D79-EEEB-0942-8274-9B409DA471AF}">
      <dsp:nvSpPr>
        <dsp:cNvPr id="0" name=""/>
        <dsp:cNvSpPr/>
      </dsp:nvSpPr>
      <dsp:spPr>
        <a:xfrm>
          <a:off x="8251911" y="394458"/>
          <a:ext cx="96719" cy="181665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3A2EA-3662-C94C-A6FF-0E8466E84BFF}">
      <dsp:nvSpPr>
        <dsp:cNvPr id="0" name=""/>
        <dsp:cNvSpPr/>
      </dsp:nvSpPr>
      <dsp:spPr>
        <a:xfrm>
          <a:off x="6833450" y="43280"/>
          <a:ext cx="843651" cy="8436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4</a:t>
          </a:r>
        </a:p>
      </dsp:txBody>
      <dsp:txXfrm>
        <a:off x="6957000" y="166830"/>
        <a:ext cx="596551" cy="596551"/>
      </dsp:txXfrm>
    </dsp:sp>
    <dsp:sp modelId="{2D2DE3E7-3733-EF48-A71E-38E7D5FED3F6}">
      <dsp:nvSpPr>
        <dsp:cNvPr id="0" name=""/>
        <dsp:cNvSpPr/>
      </dsp:nvSpPr>
      <dsp:spPr>
        <a:xfrm>
          <a:off x="6309103" y="1052532"/>
          <a:ext cx="1892345" cy="32555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El envejecimiento prematuro y las comorbilidades son frecuentes</a:t>
          </a:r>
          <a:r>
            <a:rPr lang="es-ES" sz="1400" kern="1200" dirty="0"/>
            <a:t>: Las personas con VIH desarrollan enfermedades asociadas a la edad de forma precoz, lo que puede afectar su capacidad laboral.</a:t>
          </a:r>
          <a:endParaRPr lang="en-US" sz="1400" kern="1200" dirty="0"/>
        </a:p>
      </dsp:txBody>
      <dsp:txXfrm>
        <a:off x="6309103" y="1431001"/>
        <a:ext cx="1892345" cy="2877056"/>
      </dsp:txXfrm>
    </dsp:sp>
    <dsp:sp modelId="{32966D62-8FD3-264B-ADCB-8692C38CEC3E}">
      <dsp:nvSpPr>
        <dsp:cNvPr id="0" name=""/>
        <dsp:cNvSpPr/>
      </dsp:nvSpPr>
      <dsp:spPr>
        <a:xfrm>
          <a:off x="8411709" y="465070"/>
          <a:ext cx="946172" cy="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D0FE4-8509-F14E-A8B1-28CA79D15508}">
      <dsp:nvSpPr>
        <dsp:cNvPr id="0" name=""/>
        <dsp:cNvSpPr/>
      </dsp:nvSpPr>
      <dsp:spPr>
        <a:xfrm>
          <a:off x="8936057" y="43280"/>
          <a:ext cx="843651" cy="8436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2738" tIns="32738" rIns="32738" bIns="3273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5</a:t>
          </a:r>
        </a:p>
      </dsp:txBody>
      <dsp:txXfrm>
        <a:off x="9059607" y="166830"/>
        <a:ext cx="596551" cy="596551"/>
      </dsp:txXfrm>
    </dsp:sp>
    <dsp:sp modelId="{11148430-64A9-5547-8EFA-0B821BD72D11}">
      <dsp:nvSpPr>
        <dsp:cNvPr id="0" name=""/>
        <dsp:cNvSpPr/>
      </dsp:nvSpPr>
      <dsp:spPr>
        <a:xfrm>
          <a:off x="8411709" y="1052532"/>
          <a:ext cx="1892345" cy="325552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270" tIns="165100" rIns="149270" bIns="1651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/>
            <a:t>El impacto psicosocial es significativo</a:t>
          </a:r>
          <a:r>
            <a:rPr lang="es-ES" sz="1400" kern="1200"/>
            <a:t>: Estigmatización, discriminación, ansiedad y depresión son factores comunes en la vida de muchas personas con VIH.</a:t>
          </a:r>
          <a:endParaRPr lang="en-US" sz="1400" kern="1200"/>
        </a:p>
      </dsp:txBody>
      <dsp:txXfrm>
        <a:off x="8411709" y="1431001"/>
        <a:ext cx="1892345" cy="2877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47002-27E3-4373-BB71-454B566B2076}" type="datetimeFigureOut">
              <a:rPr lang="es-ES" smtClean="0"/>
              <a:t>23/9/25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8DBFA-747D-4F26-89A2-1E9398F397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9999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AA459-38F2-4EC3-8A1A-B0782182E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6456F8-D932-471D-98D6-30C9C0845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AA9B69-B6F6-42D5-8BD7-7CC7D98BF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8640A5-233F-423B-A192-74243E754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D9950-FA7E-499E-8E47-2F77292E5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634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F0221-0956-4496-B166-B1913CD27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687B1DD-7890-4199-88BD-D2A975C73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0BB045-8030-4E2F-BD8E-9F6449350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3C308C-1A14-49CA-B856-8659BAEB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D9950-FA7E-499E-8E47-2F77292E5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3806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E220E7-1D05-4264-8538-7BD123E0F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EE19D1-5B83-4949-8FA1-224555613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EBB379-7DD3-4544-8A6C-D76AB41A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8CEAAB-C21D-4839-B4F3-9D81F383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D9950-FA7E-499E-8E47-2F77292E5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480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A1863-9747-4FF7-AB59-BABAB4DA2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C21593-A24B-4438-B00D-234FAD56E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2040F3-3C5E-4D31-867C-B9CD7781C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0DB7BB-4C7F-4D07-BA7C-DA53F712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D9950-FA7E-499E-8E47-2F77292E5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902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A83A6-7749-4A53-B81E-DC0460B4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49150EB-6350-472C-A954-AC6CD8E95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BF53BD-E036-45BE-85E3-4830571DB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DDAA8C-81AD-4427-B8AD-B597746B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D9950-FA7E-499E-8E47-2F77292E5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6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164F96-B928-4D99-A5B7-422FB622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CEC6A3-D039-4B12-AF1E-043990C47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CCBB4D-9319-460C-AC44-7CE1256DD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2BC234-E21E-4D48-B106-723F3A0A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F80D5D-A1BD-46A2-B19B-9A49FD94A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D9950-FA7E-499E-8E47-2F77292E5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7296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EF779-E0B1-4A09-9692-1DE13E5B9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82D2C2-A1ED-4904-8042-62B47FE1E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F76106-2FA0-40ED-951F-DBE015D15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268F2E7-658E-46BF-9AD1-97C365A86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A227C4F-CC9B-48F5-A381-217CC84534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0DA7C13-353F-423C-AE9F-BA5C1063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F3D6EBF-B068-4F5B-8955-E1F62C01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D9950-FA7E-499E-8E47-2F77292E5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358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BC7EE-A09A-495D-BDFA-E66E3E7F2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D3CBB2-2870-4DD8-A3C4-A6249ABA5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3D42B6D-23EE-4639-AABE-F4CA0D9B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D9950-FA7E-499E-8E47-2F77292E5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639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9FF4DA6-3F17-4D3A-8BFA-AAB6C43E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B42A7F-DBE8-4461-BC0B-C994D0DC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D9950-FA7E-499E-8E47-2F77292E5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09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A04490-AD01-497B-82F1-F80D99E99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791F98-79E2-4C2B-BBBC-C9F5ECA05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8781BB-0F3A-4744-9983-FB31C694E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7406A7-85B6-45D1-B63A-4DE411AA0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AA8205-EB66-4884-B7EB-77CB6AA55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D9950-FA7E-499E-8E47-2F77292E5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441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49A34-45E5-48C6-9232-56E6AF32E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BD4B292-A660-40F9-BAEB-470BB74EC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95E9A5-4EC8-4DB5-9009-7082EC3659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C3AAC4-157F-4D45-822C-8CCFAF569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3549A7-F333-4991-B125-49F2AA3F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D9950-FA7E-499E-8E47-2F77292E5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20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que contiene sol, avión, puesta de sol&#10;&#10;Descripción generada automáticamente">
            <a:extLst>
              <a:ext uri="{FF2B5EF4-FFF2-40B4-BE49-F238E27FC236}">
                <a16:creationId xmlns:a16="http://schemas.microsoft.com/office/drawing/2014/main" id="{19BEC720-DB99-44BE-9D4B-D42E4B0E4C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31"/>
          <a:stretch/>
        </p:blipFill>
        <p:spPr>
          <a:xfrm>
            <a:off x="0" y="1402079"/>
            <a:ext cx="12192000" cy="5455921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B6DD307-8B5C-430D-8BCC-2DCDF078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768125-CFA9-4AC9-8E89-AA57EB98F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5B6427B-5508-48A8-BD3F-2B09BB56298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298" y="6339702"/>
            <a:ext cx="1148004" cy="43944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6D512B8-ABE4-6394-74E1-9CCD4AEF3C78}"/>
              </a:ext>
            </a:extLst>
          </p:cNvPr>
          <p:cNvSpPr txBox="1"/>
          <p:nvPr userDrawn="1"/>
        </p:nvSpPr>
        <p:spPr>
          <a:xfrm>
            <a:off x="34696" y="10857"/>
            <a:ext cx="12157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REUNIÓN SEISIDA 2025  </a:t>
            </a:r>
            <a:r>
              <a:rPr lang="es-ES" sz="1600" b="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  “Cuidados diversos para necesidades diversas”                                                                               </a:t>
            </a:r>
            <a:r>
              <a:rPr lang="es-ES" sz="1600" b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Madrid, 29 de Abril de 2025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D0F9191-D166-FDED-CC5D-8EEFF28BC16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518973" y="6374595"/>
            <a:ext cx="370729" cy="369658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ADD3544F-FA63-FEAB-0CE9-AE00FC902AA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74972" y="6374595"/>
            <a:ext cx="44767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7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linicalegal@uah.es" TargetMode="External"/><Relationship Id="rId5" Type="http://schemas.openxmlformats.org/officeDocument/2006/relationships/image" Target="../media/image26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B6C41F2-EBB6-4D34-833F-888D5F193F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rgbClr val="0A268A"/>
                </a:solidFill>
              </a:rPr>
              <a:t>VIH, mayores e incapacidad. Análisis de la situación actual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5B459ACC-2E80-4173-956E-2D16AC81AE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  <a:p>
            <a:r>
              <a:rPr lang="es-ES" dirty="0">
                <a:solidFill>
                  <a:srgbClr val="0A268A"/>
                </a:solidFill>
              </a:rPr>
              <a:t>Paulina Ramírez Carvajal</a:t>
            </a:r>
          </a:p>
          <a:p>
            <a:r>
              <a:rPr lang="es-ES" dirty="0">
                <a:solidFill>
                  <a:srgbClr val="0A268A"/>
                </a:solidFill>
              </a:rPr>
              <a:t>(Clínica Legal de la Universidad de Alcalá / </a:t>
            </a:r>
            <a:r>
              <a:rPr lang="es-ES" dirty="0" err="1">
                <a:solidFill>
                  <a:srgbClr val="0A268A"/>
                </a:solidFill>
              </a:rPr>
              <a:t>gTt</a:t>
            </a:r>
            <a:r>
              <a:rPr lang="es-ES" dirty="0">
                <a:solidFill>
                  <a:srgbClr val="0A268A"/>
                </a:solidFill>
              </a:rPr>
              <a:t>-VIH)</a:t>
            </a:r>
          </a:p>
        </p:txBody>
      </p:sp>
    </p:spTree>
    <p:extLst>
      <p:ext uri="{BB962C8B-B14F-4D97-AF65-F5344CB8AC3E}">
        <p14:creationId xmlns:p14="http://schemas.microsoft.com/office/powerpoint/2010/main" val="61085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2CCA3-A899-B2B7-F630-E7CEB2A47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ES" dirty="0"/>
              <a:t>¿Repercusiones?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7308B166-4866-14AA-1AB8-17E22BB961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8186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470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93B29-32D2-3F9A-5EFE-06B137C7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ES" dirty="0"/>
              <a:t>La judicialización de los casos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26634B8-44B2-9DA4-6C4E-041A6ABACA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38865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8137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B83ED-B06A-BE21-D3DF-566ABB9C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ES" sz="2000"/>
              <a:t>CASO REAL: </a:t>
            </a:r>
            <a:r>
              <a:rPr lang="es-ES" sz="2000" dirty="0"/>
              <a:t>Una persona con diagnóstico de VIH desde 1989, con reconocimiento previo de incapacidad absoluta y que actualmente se enfrenta a la retirada de dicha condición, a pesar de su delicado estado de salud global. </a:t>
            </a:r>
            <a:br>
              <a:rPr lang="en-US" sz="2000"/>
            </a:br>
            <a:endParaRPr lang="es-ES" sz="2000"/>
          </a:p>
        </p:txBody>
      </p:sp>
      <p:graphicFrame>
        <p:nvGraphicFramePr>
          <p:cNvPr id="6" name="Marcador de contenido 2">
            <a:extLst>
              <a:ext uri="{FF2B5EF4-FFF2-40B4-BE49-F238E27FC236}">
                <a16:creationId xmlns:a16="http://schemas.microsoft.com/office/drawing/2014/main" id="{E99B8B02-F544-16ED-B165-BAEABF5031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0418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5559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961F6A5-AEFB-38F7-DACA-722F1D1F2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F7C6DE9-A853-6DBA-D5A4-BCF24329DE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6349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5245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9874218-75EA-3D01-03B0-588B9A22A8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326" t="30434" r="14763" b="26285"/>
          <a:stretch/>
        </p:blipFill>
        <p:spPr>
          <a:xfrm>
            <a:off x="129092" y="533645"/>
            <a:ext cx="4899258" cy="10010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3A9A1C9-D07E-1EFD-E2AA-929DA5E2D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1321"/>
            <a:ext cx="12192000" cy="45561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81D8ACC-F964-CFAD-504B-38653F2B9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468" y="525006"/>
            <a:ext cx="3170722" cy="178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073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C0D14-F3BF-2684-0ADB-10A6EADA1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Propuestas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2D5F72-127F-A66C-2CAE-EAC803B7AE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b="1"/>
              <a:t>1. Actualizar los baremos de evaluación de la incapacidad laboral</a:t>
            </a:r>
          </a:p>
          <a:p>
            <a:pPr>
              <a:buNone/>
            </a:pPr>
            <a:r>
              <a:rPr lang="es-ES" b="1"/>
              <a:t>2. Incorporar el enfoque biopsicosocial en la valoración</a:t>
            </a:r>
          </a:p>
          <a:p>
            <a:pPr>
              <a:buNone/>
            </a:pPr>
            <a:r>
              <a:rPr lang="es-ES" b="1"/>
              <a:t>3. Formación especializada para los profesionales evaluadores</a:t>
            </a:r>
          </a:p>
          <a:p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A12B95-1048-C2A0-92A0-DC3916BBD8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b="1" dirty="0"/>
              <a:t>4. Revisión justa y garantista de los grados de incapacidad ya otorgados</a:t>
            </a:r>
          </a:p>
          <a:p>
            <a:pPr>
              <a:buNone/>
            </a:pPr>
            <a:r>
              <a:rPr lang="es-ES" b="1" dirty="0"/>
              <a:t>5. Reconocimiento legal del VIH dentro del modelo social de discapacidad</a:t>
            </a:r>
          </a:p>
          <a:p>
            <a:pPr>
              <a:buNone/>
            </a:pPr>
            <a:r>
              <a:rPr lang="es-ES" b="1" dirty="0"/>
              <a:t>6. Desarrollo de políticas públicas específicas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286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E6C7818-54A9-1FB6-CB40-DCDA9811F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525" y="465921"/>
            <a:ext cx="5173013" cy="259521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6C4BDF0-18C7-23DD-6E5A-3F6FAF5204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8062" y="2130013"/>
            <a:ext cx="4223937" cy="43740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BE737F0-471F-A4DA-2291-3EF0C97CF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7942" y="455329"/>
            <a:ext cx="1958252" cy="85880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9D304CD-F341-FD50-68FB-B64169DB6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0686" y="353961"/>
            <a:ext cx="2841451" cy="99145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50A9D76-A077-591F-5903-FC1F0E527030}"/>
              </a:ext>
            </a:extLst>
          </p:cNvPr>
          <p:cNvSpPr txBox="1"/>
          <p:nvPr/>
        </p:nvSpPr>
        <p:spPr>
          <a:xfrm>
            <a:off x="378309" y="3429000"/>
            <a:ext cx="61157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sz="2400" b="1" dirty="0"/>
              <a:t>¡Muchas gracias!</a:t>
            </a:r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endParaRPr lang="es-ES" dirty="0"/>
          </a:p>
          <a:p>
            <a:pPr marL="0" indent="0" algn="ctr">
              <a:buNone/>
            </a:pPr>
            <a:r>
              <a:rPr lang="es-ES" dirty="0"/>
              <a:t>Para dudas y consultas:</a:t>
            </a:r>
          </a:p>
          <a:p>
            <a:pPr marL="0" indent="0" algn="ctr">
              <a:buNone/>
            </a:pPr>
            <a:r>
              <a:rPr lang="es-ES" b="1" dirty="0">
                <a:hlinkClick r:id="rId6"/>
              </a:rPr>
              <a:t>clinicalegal@uah.es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897978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C846F9-F14C-8529-285E-0016C2F4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ES" dirty="0"/>
              <a:t>Escenario</a:t>
            </a:r>
          </a:p>
        </p:txBody>
      </p:sp>
      <p:graphicFrame>
        <p:nvGraphicFramePr>
          <p:cNvPr id="12" name="Marcador de contenido 2">
            <a:extLst>
              <a:ext uri="{FF2B5EF4-FFF2-40B4-BE49-F238E27FC236}">
                <a16:creationId xmlns:a16="http://schemas.microsoft.com/office/drawing/2014/main" id="{E69A4D20-8A2A-798D-F917-D3EBFC97DC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9034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785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4557A-FFC3-2402-781F-46684A7EF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ES"/>
              <a:t>¿Las personas con el VIH tienen derecho a recibir ayudas o prestaciones sociales?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2D0ECC6-EEEF-F467-A740-581A98B754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38055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359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784DD-20B0-26F9-7CFF-359C45032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ES"/>
              <a:t>PRESTACIONES DE LA SEGURIDAD SOCIAL</a:t>
            </a:r>
          </a:p>
        </p:txBody>
      </p:sp>
      <p:graphicFrame>
        <p:nvGraphicFramePr>
          <p:cNvPr id="22" name="Marcador de contenido 2">
            <a:extLst>
              <a:ext uri="{FF2B5EF4-FFF2-40B4-BE49-F238E27FC236}">
                <a16:creationId xmlns:a16="http://schemas.microsoft.com/office/drawing/2014/main" id="{E74C1A70-06DD-3D13-A4DA-29CEF0735F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5708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8199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673FE2-3FB1-5DDE-A535-C20DF0731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/>
              <a:t>INCAPACIDADES LABORALES PERMANENTES</a:t>
            </a:r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159BF6E7-E755-DFF0-F1CA-CBACB9506B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5483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230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CBAB9A7-A16F-C405-59CE-7C317B1E49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4241716"/>
              </p:ext>
            </p:extLst>
          </p:nvPr>
        </p:nvGraphicFramePr>
        <p:xfrm>
          <a:off x="669073" y="731836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92F4BD0A-4E03-81AF-BEC1-7443E8F5441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24324881"/>
              </p:ext>
            </p:extLst>
          </p:nvPr>
        </p:nvGraphicFramePr>
        <p:xfrm>
          <a:off x="981307" y="2335237"/>
          <a:ext cx="10203366" cy="3790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746697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CBAB9A7-A16F-C405-59CE-7C317B1E49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5644656"/>
              </p:ext>
            </p:extLst>
          </p:nvPr>
        </p:nvGraphicFramePr>
        <p:xfrm>
          <a:off x="458630" y="535352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Marcador de contenido 6">
            <a:extLst>
              <a:ext uri="{FF2B5EF4-FFF2-40B4-BE49-F238E27FC236}">
                <a16:creationId xmlns:a16="http://schemas.microsoft.com/office/drawing/2014/main" id="{92F4BD0A-4E03-81AF-BEC1-7443E8F5441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16232273"/>
              </p:ext>
            </p:extLst>
          </p:nvPr>
        </p:nvGraphicFramePr>
        <p:xfrm>
          <a:off x="458630" y="2082018"/>
          <a:ext cx="11030537" cy="404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246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B6CD8-D85A-07E5-D3F5-7D895F98A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ES" dirty="0"/>
              <a:t>¿Dónde está el problema? 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5663C96A-1277-8E15-2C68-D4C49364CE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3363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8657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0C646C50-1A8B-FF46-2556-327C892B7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944B18C8-3C4B-072A-CEE6-B1D4142F00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243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36725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22286</TotalTime>
  <Words>1544</Words>
  <Application>Microsoft Macintosh PowerPoint</Application>
  <PresentationFormat>Panorámica</PresentationFormat>
  <Paragraphs>76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9" baseType="lpstr">
      <vt:lpstr>Arial</vt:lpstr>
      <vt:lpstr>Calibri</vt:lpstr>
      <vt:lpstr>Tema de Office</vt:lpstr>
      <vt:lpstr>VIH, mayores e incapacidad. Análisis de la situación actual</vt:lpstr>
      <vt:lpstr>Escenario</vt:lpstr>
      <vt:lpstr>¿Las personas con el VIH tienen derecho a recibir ayudas o prestaciones sociales? </vt:lpstr>
      <vt:lpstr>PRESTACIONES DE LA SEGURIDAD SOCIAL</vt:lpstr>
      <vt:lpstr>INCAPACIDADES LABORALES PERMANENTES</vt:lpstr>
      <vt:lpstr>Presentación de PowerPoint</vt:lpstr>
      <vt:lpstr>Presentación de PowerPoint</vt:lpstr>
      <vt:lpstr>¿Dónde está el problema? </vt:lpstr>
      <vt:lpstr>Presentación de PowerPoint</vt:lpstr>
      <vt:lpstr>¿Repercusiones?</vt:lpstr>
      <vt:lpstr>La judicialización de los casos</vt:lpstr>
      <vt:lpstr>CASO REAL: Una persona con diagnóstico de VIH desde 1989, con reconocimiento previo de incapacidad absoluta y que actualmente se enfrenta a la retirada de dicha condición, a pesar de su delicado estado de salud global.  </vt:lpstr>
      <vt:lpstr>Presentación de PowerPoint</vt:lpstr>
      <vt:lpstr>Presentación de PowerPoint</vt:lpstr>
      <vt:lpstr>Propuestas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Características de los pacientes que pueden beneficiarse de los regímenes de larga duración desde la perspectiva de sus médicos</dc:title>
  <dc:creator>Miguel Angel Von Wichmann</dc:creator>
  <cp:lastModifiedBy>Paulina Ramírez</cp:lastModifiedBy>
  <cp:revision>229</cp:revision>
  <dcterms:created xsi:type="dcterms:W3CDTF">2020-09-02T10:28:53Z</dcterms:created>
  <dcterms:modified xsi:type="dcterms:W3CDTF">2025-09-30T06:17:00Z</dcterms:modified>
</cp:coreProperties>
</file>