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9" r:id="rId4"/>
    <p:sldId id="270" r:id="rId5"/>
    <p:sldId id="271" r:id="rId6"/>
    <p:sldId id="258" r:id="rId7"/>
    <p:sldId id="261" r:id="rId8"/>
    <p:sldId id="259" r:id="rId9"/>
    <p:sldId id="260" r:id="rId10"/>
    <p:sldId id="264" r:id="rId11"/>
    <p:sldId id="273" r:id="rId12"/>
    <p:sldId id="263" r:id="rId13"/>
    <p:sldId id="265" r:id="rId14"/>
    <p:sldId id="262" r:id="rId15"/>
    <p:sldId id="266" r:id="rId16"/>
    <p:sldId id="267" r:id="rId17"/>
    <p:sldId id="272" r:id="rId18"/>
    <p:sldId id="268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guel Angel Von Wichmann" initials="MAVW" lastIdx="1" clrIdx="0">
    <p:extLst>
      <p:ext uri="{19B8F6BF-5375-455C-9EA6-DF929625EA0E}">
        <p15:presenceInfo xmlns:p15="http://schemas.microsoft.com/office/powerpoint/2012/main" userId="e96e9f0be12eb37d" providerId="Windows Live"/>
      </p:ext>
    </p:extLst>
  </p:cmAuthor>
  <p:cmAuthor id="2" name="MARIA JOSE FUSTER RUIZ DE APODACA" initials="MJFRDA" lastIdx="6" clrIdx="1">
    <p:extLst>
      <p:ext uri="{19B8F6BF-5375-455C-9EA6-DF929625EA0E}">
        <p15:presenceInfo xmlns:p15="http://schemas.microsoft.com/office/powerpoint/2012/main" userId="MARIA JOSE FUSTER RUIZ DE APODA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A01"/>
    <a:srgbClr val="0A2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5CA480-B5D6-4E6B-9B9C-0A3834A1DE15}" v="33" dt="2020-09-14T12:08:03.3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47002-27E3-4373-BB71-454B566B2076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8DBFA-747D-4F26-89A2-1E9398F397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99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AA459-38F2-4EC3-8A1A-B0782182E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6456F8-D932-471D-98D6-30C9C0845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AA9B69-B6F6-42D5-8BD7-7CC7D98BF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8640A5-233F-423B-A192-74243E754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D9950-FA7E-499E-8E47-2F77292E5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634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F0221-0956-4496-B166-B1913CD2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87B1DD-7890-4199-88BD-D2A975C73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0BB045-8030-4E2F-BD8E-9F644935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3C308C-1A14-49CA-B856-8659BAEB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D9950-FA7E-499E-8E47-2F77292E5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380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E220E7-1D05-4264-8538-7BD123E0F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EE19D1-5B83-4949-8FA1-224555613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EBB379-7DD3-4544-8A6C-D76AB41A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8CEAAB-C21D-4839-B4F3-9D81F383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D9950-FA7E-499E-8E47-2F77292E5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480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A1863-9747-4FF7-AB59-BABAB4DA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C21593-A24B-4438-B00D-234FAD56E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2040F3-3C5E-4D31-867C-B9CD7781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0DB7BB-4C7F-4D07-BA7C-DA53F712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D9950-FA7E-499E-8E47-2F77292E5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902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A83A6-7749-4A53-B81E-DC0460B4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9150EB-6350-472C-A954-AC6CD8E95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BF53BD-E036-45BE-85E3-4830571DB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DDAA8C-81AD-4427-B8AD-B597746B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D9950-FA7E-499E-8E47-2F77292E5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64F96-B928-4D99-A5B7-422FB622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CEC6A3-D039-4B12-AF1E-043990C47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CCBB4D-9319-460C-AC44-7CE1256DD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2BC234-E21E-4D48-B106-723F3A0A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F80D5D-A1BD-46A2-B19B-9A49FD94A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D9950-FA7E-499E-8E47-2F77292E5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29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EF779-E0B1-4A09-9692-1DE13E5B9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82D2C2-A1ED-4904-8042-62B47FE1E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F76106-2FA0-40ED-951F-DBE015D15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68F2E7-658E-46BF-9AD1-97C365A86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A227C4F-CC9B-48F5-A381-217CC8453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0DA7C13-353F-423C-AE9F-BA5C1063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F3D6EBF-B068-4F5B-8955-E1F62C01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D9950-FA7E-499E-8E47-2F77292E5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58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BC7EE-A09A-495D-BDFA-E66E3E7F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D3CBB2-2870-4DD8-A3C4-A6249ABA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D42B6D-23EE-4639-AABE-F4CA0D9B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D9950-FA7E-499E-8E47-2F77292E5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39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9FF4DA6-3F17-4D3A-8BFA-AAB6C43E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B42A7F-DBE8-4461-BC0B-C994D0DC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D9950-FA7E-499E-8E47-2F77292E5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09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04490-AD01-497B-82F1-F80D99E99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791F98-79E2-4C2B-BBBC-C9F5ECA05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8781BB-0F3A-4744-9983-FB31C694E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7406A7-85B6-45D1-B63A-4DE411AA0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AA8205-EB66-4884-B7EB-77CB6AA55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D9950-FA7E-499E-8E47-2F77292E5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41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49A34-45E5-48C6-9232-56E6AF32E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BD4B292-A660-40F9-BAEB-470BB74EC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95E9A5-4EC8-4DB5-9009-7082EC365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C3AAC4-157F-4D45-822C-8CCFAF569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3549A7-F333-4991-B125-49F2AA3F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D9950-FA7E-499E-8E47-2F77292E5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20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que contiene sol, avión, puesta de sol&#10;&#10;Descripción generada automáticamente">
            <a:extLst>
              <a:ext uri="{FF2B5EF4-FFF2-40B4-BE49-F238E27FC236}">
                <a16:creationId xmlns:a16="http://schemas.microsoft.com/office/drawing/2014/main" id="{19BEC720-DB99-44BE-9D4B-D42E4B0E4C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31"/>
          <a:stretch/>
        </p:blipFill>
        <p:spPr>
          <a:xfrm>
            <a:off x="0" y="1402079"/>
            <a:ext cx="12192000" cy="5455921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6DD307-8B5C-430D-8BCC-2DCDF078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768125-CFA9-4AC9-8E89-AA57EB98F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5B6427B-5508-48A8-BD3F-2B09BB56298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298" y="6339702"/>
            <a:ext cx="1148004" cy="43944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6D512B8-ABE4-6394-74E1-9CCD4AEF3C78}"/>
              </a:ext>
            </a:extLst>
          </p:cNvPr>
          <p:cNvSpPr txBox="1"/>
          <p:nvPr userDrawn="1"/>
        </p:nvSpPr>
        <p:spPr>
          <a:xfrm>
            <a:off x="34696" y="10857"/>
            <a:ext cx="12157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REUNIÓN SEISIDA 2025  </a:t>
            </a:r>
            <a:r>
              <a:rPr lang="es-ES" sz="16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 “Cuidados diversos para necesidades diversas”                                                                               </a:t>
            </a:r>
            <a:r>
              <a:rPr lang="es-ES" sz="1600" b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Madrid, 29 de Abril de 2025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0F9191-D166-FDED-CC5D-8EEFF28BC16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8973" y="6374595"/>
            <a:ext cx="370729" cy="369658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ADD3544F-FA63-FEAB-0CE9-AE00FC902AA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74972" y="6374595"/>
            <a:ext cx="44767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7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2105/AJPH.2025.30801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ocscimed.2021.114353" TargetMode="External"/><Relationship Id="rId2" Type="http://schemas.openxmlformats.org/officeDocument/2006/relationships/hyperlink" Target="https://op.europa.eu/en/publicationdetail/-/publication/36c99612-6347-11ea-b735-01aa75ed71a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36/jech-2016-20814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aids.org/sites/default/files/media_asset/UNAIDS_FactSheet_es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B6C41F2-EBB6-4D34-833F-888D5F193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rgbClr val="0A268A"/>
                </a:solidFill>
              </a:rPr>
              <a:t>Medicina</a:t>
            </a:r>
            <a:r>
              <a:rPr lang="es-ES" dirty="0"/>
              <a:t> </a:t>
            </a:r>
            <a:r>
              <a:rPr lang="es-ES" dirty="0">
                <a:solidFill>
                  <a:srgbClr val="FF7A01"/>
                </a:solidFill>
              </a:rPr>
              <a:t>comunitaria</a:t>
            </a:r>
            <a:r>
              <a:rPr lang="es-ES" dirty="0"/>
              <a:t> </a:t>
            </a:r>
            <a:r>
              <a:rPr lang="es-ES" dirty="0">
                <a:solidFill>
                  <a:srgbClr val="0A268A"/>
                </a:solidFill>
              </a:rPr>
              <a:t>para alcanzar y acompañar poblaciones vulnerables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5B459ACC-2E80-4173-956E-2D16AC81AE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>
                <a:solidFill>
                  <a:srgbClr val="0A268A"/>
                </a:solidFill>
              </a:rPr>
              <a:t>Asier Orcajo Orueta (Comisión Ciudadana Antisida de Bizkaia)</a:t>
            </a:r>
          </a:p>
        </p:txBody>
      </p:sp>
    </p:spTree>
    <p:extLst>
      <p:ext uri="{BB962C8B-B14F-4D97-AF65-F5344CB8AC3E}">
        <p14:creationId xmlns:p14="http://schemas.microsoft.com/office/powerpoint/2010/main" val="61085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24DD3-7FF1-7EA0-08ED-664F75929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06762EA-4B17-9749-FEE7-9B1DE543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0A268A"/>
                </a:solidFill>
              </a:rPr>
              <a:t>DETERMINANTES SOCIALES DE LA SALUD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E7A6F2-3977-5985-256F-3DFD5736A6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4234" y="3070448"/>
            <a:ext cx="5263529" cy="28325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D7F424-3B27-F1A6-A1A5-708506AEC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604" y="1690688"/>
            <a:ext cx="6500791" cy="137976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D20E57A-0246-B4BA-E2D2-DC1F683E266B}"/>
              </a:ext>
            </a:extLst>
          </p:cNvPr>
          <p:cNvSpPr txBox="1"/>
          <p:nvPr/>
        </p:nvSpPr>
        <p:spPr>
          <a:xfrm>
            <a:off x="2845603" y="5997359"/>
            <a:ext cx="650079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Sebastià March , José Miguel Carrasco , Álvaro Flores-Balado , Aitana Muñoz-Haba , Ana Pereira-Iglesias , and Gustavo Andrés Zaragoza </a:t>
            </a:r>
            <a:r>
              <a:rPr lang="es-ES" sz="7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7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behalf</a:t>
            </a:r>
            <a:r>
              <a:rPr lang="es-E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7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7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APLICA Cooperative 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7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Global </a:t>
            </a:r>
            <a:r>
              <a:rPr lang="es-ES" sz="7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7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7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7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Rise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7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7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Far </a:t>
            </a:r>
            <a:r>
              <a:rPr lang="es-ES" sz="7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7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7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7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”, </a:t>
            </a:r>
            <a:r>
              <a:rPr lang="es-ES" sz="700" b="0" i="1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American </a:t>
            </a:r>
            <a:r>
              <a:rPr lang="es-ES" sz="700" b="0" i="1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es-ES" sz="700" b="0" i="1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700" b="0" i="1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700" b="0" i="1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700" b="0" i="1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s-ES" sz="700" b="0" i="1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700" b="0" i="1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, no.  (): pp. e1-e10. </a:t>
            </a:r>
            <a:r>
              <a:rPr lang="es-ES" sz="700" b="0" i="0" u="none" strike="noStrike" dirty="0">
                <a:solidFill>
                  <a:srgbClr val="234E8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Potential Global Effects of the Rise of the Far Right on Public Health"/>
              </a:rPr>
              <a:t>https://doi.org/10.2105/AJPH.2025.308016</a:t>
            </a:r>
            <a:endParaRPr lang="es-ES" sz="700" b="0" i="0" dirty="0">
              <a:solidFill>
                <a:srgbClr val="6666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27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72F97-12C1-F839-16E7-5E014CC29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E9E1D56-3110-9614-CB1D-06B8D553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0A268A"/>
                </a:solidFill>
              </a:rPr>
              <a:t>DETERMINANTES SOCIALES DE LA SALUD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447AB8-C9BD-7D7F-6185-1A7622EF1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1" y="1879476"/>
            <a:ext cx="10515600" cy="1021556"/>
          </a:xfrm>
          <a:prstGeom prst="roundRect">
            <a:avLst/>
          </a:prstGeom>
          <a:solidFill>
            <a:srgbClr val="0A268A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Un informe de 2020 del Parlamento Europeo estimó que las ganancias en eficiencia para la economía europea, gracias a las medidas de la UE para reducir las desigualdades en materia de salud, podrían ascender a 72.000 millones de euros al año.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67899E-F783-B6E9-3A34-CD4C4F7009D2}"/>
              </a:ext>
            </a:extLst>
          </p:cNvPr>
          <p:cNvSpPr txBox="1"/>
          <p:nvPr/>
        </p:nvSpPr>
        <p:spPr>
          <a:xfrm>
            <a:off x="838199" y="3696311"/>
            <a:ext cx="4989541" cy="1328023"/>
          </a:xfrm>
          <a:prstGeom prst="roundRect">
            <a:avLst/>
          </a:prstGeom>
          <a:solidFill>
            <a:srgbClr val="FF7A01"/>
          </a:solidFill>
        </p:spPr>
        <p:txBody>
          <a:bodyPr wrap="square">
            <a:spAutoFit/>
          </a:bodyPr>
          <a:lstStyle/>
          <a:p>
            <a:pPr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 desaceleración económica atribuible al envejecimiento de la población se puede evitar mediante intervenciones políticas que apoyen un envejecimiento saludable y activo.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DF6F999-77E4-4964-902E-521C04C66036}"/>
              </a:ext>
            </a:extLst>
          </p:cNvPr>
          <p:cNvSpPr txBox="1"/>
          <p:nvPr/>
        </p:nvSpPr>
        <p:spPr>
          <a:xfrm>
            <a:off x="6364259" y="3696311"/>
            <a:ext cx="4989542" cy="163449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Una revisión de la rentabilidad de las intervenciones de promoción de la salud reveló que su relación coste-beneficio media es de 14,4, lo que significa que genera un rendimiento de 14€ por euro invertido.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26CC466D-E11F-28D2-EFEA-A530C8E043CF}"/>
              </a:ext>
            </a:extLst>
          </p:cNvPr>
          <p:cNvSpPr/>
          <p:nvPr/>
        </p:nvSpPr>
        <p:spPr>
          <a:xfrm>
            <a:off x="478199" y="1519476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7B3D8D67-2D88-72C7-9644-7ED065DC10FC}"/>
              </a:ext>
            </a:extLst>
          </p:cNvPr>
          <p:cNvSpPr/>
          <p:nvPr/>
        </p:nvSpPr>
        <p:spPr>
          <a:xfrm>
            <a:off x="478200" y="3336311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23FA8740-9C41-B366-E10D-93AF40F2A8BB}"/>
              </a:ext>
            </a:extLst>
          </p:cNvPr>
          <p:cNvSpPr/>
          <p:nvPr/>
        </p:nvSpPr>
        <p:spPr>
          <a:xfrm>
            <a:off x="6009691" y="3336311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FD30B87-F4DC-FE38-C03A-F5C68B15D430}"/>
              </a:ext>
            </a:extLst>
          </p:cNvPr>
          <p:cNvSpPr txBox="1"/>
          <p:nvPr/>
        </p:nvSpPr>
        <p:spPr>
          <a:xfrm>
            <a:off x="386830" y="1587088"/>
            <a:ext cx="902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/>
              <a:t>💶</a:t>
            </a:r>
            <a:endParaRPr lang="es-ES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F36E229-F4F0-04EC-AFCB-87E136EC1073}"/>
              </a:ext>
            </a:extLst>
          </p:cNvPr>
          <p:cNvSpPr txBox="1"/>
          <p:nvPr/>
        </p:nvSpPr>
        <p:spPr>
          <a:xfrm>
            <a:off x="386830" y="3403923"/>
            <a:ext cx="902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/>
              <a:t>💶</a:t>
            </a:r>
            <a:endParaRPr lang="es-ES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E3727C6-F275-5468-035C-B09592107524}"/>
              </a:ext>
            </a:extLst>
          </p:cNvPr>
          <p:cNvSpPr txBox="1"/>
          <p:nvPr/>
        </p:nvSpPr>
        <p:spPr>
          <a:xfrm>
            <a:off x="5918322" y="3399123"/>
            <a:ext cx="902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/>
              <a:t>💶</a:t>
            </a:r>
            <a:endParaRPr lang="es-E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04E5DC4-FBDC-4FF1-139C-37AE8D8864FA}"/>
              </a:ext>
            </a:extLst>
          </p:cNvPr>
          <p:cNvSpPr txBox="1"/>
          <p:nvPr/>
        </p:nvSpPr>
        <p:spPr>
          <a:xfrm>
            <a:off x="838198" y="2953940"/>
            <a:ext cx="1051559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Scholz, N. (2020). Addressing health inequalities in the European Union : concepts, action, state of play : in-depth analysis. Publications Office of the EU. 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https://op.europa.eu/en/publicationdetail/-/publication/36c99612-6347-11ea-b735-01aa75ed71a1</a:t>
            </a:r>
            <a:endParaRPr lang="es-ES" sz="700" b="0" i="0" dirty="0">
              <a:solidFill>
                <a:srgbClr val="6666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B0DBB8F-CFD0-968A-04EC-083DC62D91C3}"/>
              </a:ext>
            </a:extLst>
          </p:cNvPr>
          <p:cNvSpPr txBox="1"/>
          <p:nvPr/>
        </p:nvSpPr>
        <p:spPr>
          <a:xfrm>
            <a:off x="838198" y="5061658"/>
            <a:ext cx="498954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Cylus, J., &amp;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Tayara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 A. (2021). Health, an ageing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force, and the economy: Does health moderate the relationship between population age-structure and economic growth? Social Science &amp; Medicine, 287, 114353. 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https://doi.org/10.1016/j.socscimed.2021.114353</a:t>
            </a:r>
            <a:endParaRPr lang="es-ES" sz="700" b="0" i="0" dirty="0">
              <a:solidFill>
                <a:srgbClr val="6666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C363B3C-5D2B-5E31-DAE4-A28026BB0C26}"/>
              </a:ext>
            </a:extLst>
          </p:cNvPr>
          <p:cNvSpPr txBox="1"/>
          <p:nvPr/>
        </p:nvSpPr>
        <p:spPr>
          <a:xfrm>
            <a:off x="6364255" y="5368125"/>
            <a:ext cx="498954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Masters, R., Anwar, E., Collins, B., Cookson, R., &amp; Capewell, S. (2017). Return on investment of public health interventions: a systematic review. Journal of Epidemiology &amp; Community Health, 71(8), 827–834. 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https://doi.org/10.1136/jech-2016-208141</a:t>
            </a:r>
            <a:endParaRPr lang="es-ES" sz="700" b="0" i="0" dirty="0">
              <a:solidFill>
                <a:srgbClr val="6666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3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00B2B-BBB1-8C8C-DD07-045D8DD0D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9049158-FE6C-5BE6-3432-5B5DCE3F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0A268A"/>
                </a:solidFill>
              </a:rPr>
              <a:t>INTERSECCIONALIDAD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381C727-373C-7032-02D0-A6D87D000629}"/>
              </a:ext>
            </a:extLst>
          </p:cNvPr>
          <p:cNvSpPr txBox="1"/>
          <p:nvPr/>
        </p:nvSpPr>
        <p:spPr>
          <a:xfrm>
            <a:off x="1198200" y="2137778"/>
            <a:ext cx="3539263" cy="3013591"/>
          </a:xfrm>
          <a:prstGeom prst="roundRect">
            <a:avLst/>
          </a:prstGeom>
          <a:solidFill>
            <a:srgbClr val="0A268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Enfoque que reconoce cómo diferentes factores sociales como el género, la etnia, la clase y la orientación sexual interactúan y se superponen para crear experiencias únicas de </a:t>
            </a:r>
            <a:r>
              <a:rPr lang="es-ES" sz="1900" b="0" i="0" dirty="0">
                <a:solidFill>
                  <a:srgbClr val="FF7A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desigualdad u opresión</a:t>
            </a:r>
            <a:r>
              <a:rPr lang="es-ES" sz="1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9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privilegio</a:t>
            </a:r>
            <a:r>
              <a:rPr lang="es-ES" sz="1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9F93666-C70F-1EF4-E21B-C834F58F02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1870" r="4634" b="7945"/>
          <a:stretch/>
        </p:blipFill>
        <p:spPr bwMode="auto">
          <a:xfrm>
            <a:off x="5245862" y="1399906"/>
            <a:ext cx="6107938" cy="44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4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0DC2B-82EA-03EE-C114-56E00EC44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D12D0D0-84DB-B24C-7B1F-8360DE396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0A268A"/>
                </a:solidFill>
              </a:rPr>
              <a:t>DSS + INTERSECCIONALIDAD + VIH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285C037-314B-67AA-58BF-DA2297384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1870" r="4634" b="7945"/>
          <a:stretch/>
        </p:blipFill>
        <p:spPr bwMode="auto">
          <a:xfrm>
            <a:off x="5245862" y="1469578"/>
            <a:ext cx="6107938" cy="44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F51744C-BEDF-2063-1EB3-A28806E4409A}"/>
              </a:ext>
            </a:extLst>
          </p:cNvPr>
          <p:cNvSpPr txBox="1"/>
          <p:nvPr/>
        </p:nvSpPr>
        <p:spPr>
          <a:xfrm>
            <a:off x="1198200" y="2207450"/>
            <a:ext cx="3870189" cy="2962513"/>
          </a:xfrm>
          <a:prstGeom prst="roundRect">
            <a:avLst/>
          </a:prstGeom>
          <a:solidFill>
            <a:srgbClr val="0A268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En todo el mundo, la media de la prevalencia del VIH en personas adultas (15-49 años) fue del </a:t>
            </a:r>
            <a:r>
              <a:rPr lang="es-ES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0,8%</a:t>
            </a:r>
            <a:r>
              <a:rPr lang="es-E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FF7A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2,3%</a:t>
            </a:r>
            <a:r>
              <a:rPr lang="es-ES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las mujeres jóvenes y las niñas de entre 15 y 24 años de edad en África oriental y meridional.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FF7A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7,7%</a:t>
            </a:r>
            <a:r>
              <a:rPr lang="es-ES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gais y otros hombres que tienen relaciones sexuales con hombres.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FF7A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r>
              <a:rPr lang="es-ES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personas trabajadoras del sexo.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FF7A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es-ES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personas que se inyectan drogas.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FF7A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9,2%</a:t>
            </a:r>
            <a:r>
              <a:rPr lang="es-ES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personas trans.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FF7A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1,3%</a:t>
            </a:r>
            <a:r>
              <a:rPr lang="es-ES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personas en prisión.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3584A2F3-3F51-244C-0C5D-BB562F20CF94}"/>
              </a:ext>
            </a:extLst>
          </p:cNvPr>
          <p:cNvGrpSpPr/>
          <p:nvPr/>
        </p:nvGrpSpPr>
        <p:grpSpPr>
          <a:xfrm>
            <a:off x="838200" y="1847450"/>
            <a:ext cx="720000" cy="720000"/>
            <a:chOff x="3168128" y="5609545"/>
            <a:chExt cx="720000" cy="720000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D89BF78E-035E-D390-08E6-E51447FE1626}"/>
                </a:ext>
              </a:extLst>
            </p:cNvPr>
            <p:cNvSpPr/>
            <p:nvPr/>
          </p:nvSpPr>
          <p:spPr>
            <a:xfrm>
              <a:off x="3168128" y="5609545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951290EB-019B-8E81-8766-AD5D15EC61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436" y="5645853"/>
              <a:ext cx="647383" cy="64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E4EFAFD-6ADC-17B9-0F7D-072991FBB66B}"/>
              </a:ext>
            </a:extLst>
          </p:cNvPr>
          <p:cNvSpPr/>
          <p:nvPr/>
        </p:nvSpPr>
        <p:spPr>
          <a:xfrm>
            <a:off x="5245862" y="3866613"/>
            <a:ext cx="6107938" cy="2090056"/>
          </a:xfrm>
          <a:prstGeom prst="rect">
            <a:avLst/>
          </a:prstGeom>
          <a:solidFill>
            <a:srgbClr val="FF7A0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03A898D-DB4A-1208-AC42-BB1ABB1673C8}"/>
              </a:ext>
            </a:extLst>
          </p:cNvPr>
          <p:cNvSpPr txBox="1"/>
          <p:nvPr/>
        </p:nvSpPr>
        <p:spPr>
          <a:xfrm>
            <a:off x="1197891" y="5248422"/>
            <a:ext cx="38701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Hoja informativa ONUSIDA 2024</a:t>
            </a:r>
          </a:p>
          <a:p>
            <a:pPr algn="just"/>
            <a:r>
              <a:rPr lang="es-E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https://www.unaids.org/sites/default/files/media_asset/UNAIDS_FactSheet_es.pdf</a:t>
            </a:r>
            <a:endParaRPr lang="es-ES" sz="700" b="0" i="0" dirty="0">
              <a:solidFill>
                <a:srgbClr val="6666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ACF57-1C3D-C742-4919-F012EAB01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5F1CBBF-C6A2-05FC-3941-4B28423F2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0A268A"/>
                </a:solidFill>
              </a:rPr>
              <a:t>DETERMINANTES SOCIALES DE LA SALUD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AC99603-F4C0-5A94-71FE-260097503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1310"/>
            <a:ext cx="2824593" cy="399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A61B13C-0A5C-0ACC-13B0-177011A86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72" y="1543149"/>
            <a:ext cx="1602130" cy="226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2382FA2C-3441-687E-B148-6306AF46F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93" y="1543149"/>
            <a:ext cx="1602130" cy="226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65ECA219-7299-2A3A-556E-C30F42BDB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70" y="4081358"/>
            <a:ext cx="1602131" cy="226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61F29797-9A9A-5A9F-6FE3-45FFB8E05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1" b="29387"/>
          <a:stretch/>
        </p:blipFill>
        <p:spPr bwMode="auto">
          <a:xfrm>
            <a:off x="6425193" y="3997234"/>
            <a:ext cx="1597840" cy="235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1CFBEE87-A44B-2EBA-85D5-0EAC82771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800" y="2584234"/>
            <a:ext cx="2826000" cy="2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9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A0536-EDF3-A2AB-C0E6-09F47E3F7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5D83A76-726C-F2E8-1200-D9332644B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0A268A"/>
                </a:solidFill>
              </a:rPr>
              <a:t>EXPERIENCIA EN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6E98675-B6EE-1C82-F803-1CC252D04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36" y="499432"/>
            <a:ext cx="2194561" cy="75036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656F4AA-F474-5977-B284-0CBD8865A7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36"/>
          <a:stretch/>
        </p:blipFill>
        <p:spPr>
          <a:xfrm>
            <a:off x="838200" y="1690688"/>
            <a:ext cx="3466301" cy="1990089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4BFBFC2-8351-5EFF-2347-5F232B230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6"/>
          <a:stretch/>
        </p:blipFill>
        <p:spPr bwMode="auto">
          <a:xfrm>
            <a:off x="838200" y="3959632"/>
            <a:ext cx="3054531" cy="209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82DC3F44-53E4-647F-95D5-8E474C687F2E}"/>
              </a:ext>
            </a:extLst>
          </p:cNvPr>
          <p:cNvSpPr/>
          <p:nvPr/>
        </p:nvSpPr>
        <p:spPr>
          <a:xfrm>
            <a:off x="3091543" y="2943497"/>
            <a:ext cx="670560" cy="243840"/>
          </a:xfrm>
          <a:prstGeom prst="rect">
            <a:avLst/>
          </a:prstGeom>
          <a:solidFill>
            <a:srgbClr val="FF7A01">
              <a:alpha val="30196"/>
            </a:srgbClr>
          </a:solidFill>
          <a:ln w="38100">
            <a:solidFill>
              <a:srgbClr val="FF7A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F4D1C42-BB4B-C3BC-29B1-E6AA75380F73}"/>
              </a:ext>
            </a:extLst>
          </p:cNvPr>
          <p:cNvSpPr/>
          <p:nvPr/>
        </p:nvSpPr>
        <p:spPr>
          <a:xfrm>
            <a:off x="3152503" y="5103222"/>
            <a:ext cx="513806" cy="348344"/>
          </a:xfrm>
          <a:prstGeom prst="rect">
            <a:avLst/>
          </a:prstGeom>
          <a:solidFill>
            <a:srgbClr val="FF7A01">
              <a:alpha val="30196"/>
            </a:srgbClr>
          </a:solidFill>
          <a:ln w="38100">
            <a:solidFill>
              <a:srgbClr val="FF7A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CC47D65-1F4D-626D-2FC7-CF1A46895B8D}"/>
              </a:ext>
            </a:extLst>
          </p:cNvPr>
          <p:cNvSpPr txBox="1"/>
          <p:nvPr/>
        </p:nvSpPr>
        <p:spPr>
          <a:xfrm>
            <a:off x="4666427" y="3152973"/>
            <a:ext cx="2215403" cy="1055608"/>
          </a:xfrm>
          <a:prstGeom prst="roundRect">
            <a:avLst/>
          </a:prstGeom>
          <a:solidFill>
            <a:srgbClr val="FF7A0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</a:p>
          <a:p>
            <a:pPr algn="ctr"/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SANITARIO</a:t>
            </a:r>
          </a:p>
        </p:txBody>
      </p:sp>
      <p:cxnSp>
        <p:nvCxnSpPr>
          <p:cNvPr id="16" name="Conector: angular 15">
            <a:extLst>
              <a:ext uri="{FF2B5EF4-FFF2-40B4-BE49-F238E27FC236}">
                <a16:creationId xmlns:a16="http://schemas.microsoft.com/office/drawing/2014/main" id="{7C6C84D2-C2C7-02CD-1EDC-9739D837F4D2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>
            <a:off x="3762103" y="3065417"/>
            <a:ext cx="904324" cy="615360"/>
          </a:xfrm>
          <a:prstGeom prst="bentConnector3">
            <a:avLst/>
          </a:prstGeom>
          <a:ln w="38100">
            <a:solidFill>
              <a:srgbClr val="FF7A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26BDD14F-2E6A-7189-B745-4D645E762F0C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3666309" y="3680777"/>
            <a:ext cx="1000118" cy="1596617"/>
          </a:xfrm>
          <a:prstGeom prst="bentConnector3">
            <a:avLst>
              <a:gd name="adj1" fmla="val 54779"/>
            </a:avLst>
          </a:prstGeom>
          <a:ln w="38100">
            <a:solidFill>
              <a:srgbClr val="FF7A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9D159AD-8E6D-B286-8180-7C9D877C67DB}"/>
              </a:ext>
            </a:extLst>
          </p:cNvPr>
          <p:cNvSpPr txBox="1"/>
          <p:nvPr/>
        </p:nvSpPr>
        <p:spPr>
          <a:xfrm>
            <a:off x="7525575" y="1690688"/>
            <a:ext cx="2529031" cy="783193"/>
          </a:xfrm>
          <a:prstGeom prst="roundRect">
            <a:avLst/>
          </a:prstGeom>
          <a:solidFill>
            <a:srgbClr val="0A268A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BARRERAS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ESTRUCTURALES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E52EAFE-26EF-0ECE-A0A5-15552E845AA7}"/>
              </a:ext>
            </a:extLst>
          </p:cNvPr>
          <p:cNvSpPr txBox="1"/>
          <p:nvPr/>
        </p:nvSpPr>
        <p:spPr>
          <a:xfrm>
            <a:off x="7525575" y="4885797"/>
            <a:ext cx="2321193" cy="783193"/>
          </a:xfrm>
          <a:prstGeom prst="roundRect">
            <a:avLst/>
          </a:prstGeom>
          <a:solidFill>
            <a:srgbClr val="0A268A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BARRERAS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ACTITUDINALES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A6273095-EF85-1CC6-85EC-BB8B37B7D71F}"/>
              </a:ext>
            </a:extLst>
          </p:cNvPr>
          <p:cNvCxnSpPr>
            <a:stCxn id="14" idx="3"/>
            <a:endCxn id="24" idx="1"/>
          </p:cNvCxnSpPr>
          <p:nvPr/>
        </p:nvCxnSpPr>
        <p:spPr>
          <a:xfrm flipV="1">
            <a:off x="6881830" y="2082285"/>
            <a:ext cx="643745" cy="1598492"/>
          </a:xfrm>
          <a:prstGeom prst="straightConnector1">
            <a:avLst/>
          </a:prstGeom>
          <a:ln w="28575">
            <a:solidFill>
              <a:srgbClr val="0A26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857C00D0-0507-C290-1F4A-005FDD1E1E9E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>
            <a:off x="6881830" y="3680777"/>
            <a:ext cx="643745" cy="1596617"/>
          </a:xfrm>
          <a:prstGeom prst="straightConnector1">
            <a:avLst/>
          </a:prstGeom>
          <a:ln w="28575">
            <a:solidFill>
              <a:srgbClr val="0A26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592.900+ Muchos Papeles Fotografías de stock, fotos e imágenes libres de  derechos - iStock | Mucho trabajo, Burocracia, Agobio">
            <a:extLst>
              <a:ext uri="{FF2B5EF4-FFF2-40B4-BE49-F238E27FC236}">
                <a16:creationId xmlns:a16="http://schemas.microsoft.com/office/drawing/2014/main" id="{E24C0156-49E8-72D7-E841-77912FA90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012" y="1574148"/>
            <a:ext cx="1524410" cy="101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0FAC4FAD-E75D-B212-D4EC-7C22D2D67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011" y="4745189"/>
            <a:ext cx="1524411" cy="10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69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8E5EB-1F3D-898E-25A3-B9F1397C7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60F05A2-1CA0-7BAC-7061-4E79037D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0A268A"/>
                </a:solidFill>
              </a:rPr>
              <a:t>EXPERIENCIA EN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28515C-7A81-FEAC-52A2-1B3FE5486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36" y="499432"/>
            <a:ext cx="2194561" cy="75036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41D8B0-5EE1-97A4-334F-C16C04ABF65B}"/>
              </a:ext>
            </a:extLst>
          </p:cNvPr>
          <p:cNvSpPr txBox="1"/>
          <p:nvPr/>
        </p:nvSpPr>
        <p:spPr>
          <a:xfrm>
            <a:off x="838200" y="1690688"/>
            <a:ext cx="4890796" cy="783193"/>
          </a:xfrm>
          <a:prstGeom prst="roundRect">
            <a:avLst/>
          </a:prstGeom>
          <a:solidFill>
            <a:srgbClr val="0A26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BARRERAS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775CF7C-B798-13FF-BBE7-C497FB505F1B}"/>
              </a:ext>
            </a:extLst>
          </p:cNvPr>
          <p:cNvSpPr txBox="1"/>
          <p:nvPr/>
        </p:nvSpPr>
        <p:spPr>
          <a:xfrm>
            <a:off x="6463005" y="1687244"/>
            <a:ext cx="4890796" cy="783193"/>
          </a:xfrm>
          <a:prstGeom prst="roundRect">
            <a:avLst/>
          </a:prstGeom>
          <a:solidFill>
            <a:srgbClr val="0A26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BARRERAS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ACTITUDINALES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CB9DC9-6688-C8AF-F21A-C870CDA9F124}"/>
              </a:ext>
            </a:extLst>
          </p:cNvPr>
          <p:cNvSpPr txBox="1"/>
          <p:nvPr/>
        </p:nvSpPr>
        <p:spPr>
          <a:xfrm>
            <a:off x="838200" y="2593886"/>
            <a:ext cx="4890796" cy="2826306"/>
          </a:xfrm>
          <a:prstGeom prst="roundRect">
            <a:avLst/>
          </a:prstGeom>
          <a:solidFill>
            <a:schemeClr val="bg1"/>
          </a:solidFill>
          <a:ln>
            <a:solidFill>
              <a:srgbClr val="0A268A"/>
            </a:solidFill>
          </a:ln>
        </p:spPr>
        <p:txBody>
          <a:bodyPr wrap="square" rtlCol="0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r>
              <a:rPr lang="es-ES" sz="20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normativa y de profesionales que la aplican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r>
              <a:rPr lang="es-ES" sz="20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realidad social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Acogida</a:t>
            </a:r>
            <a:r>
              <a:rPr lang="es-ES" sz="20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20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escucha empática y  detección de necesidades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Acompañamiento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Colaboración</a:t>
            </a:r>
            <a:r>
              <a:rPr lang="es-ES" sz="20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con centros sanitarios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Incidencia</a:t>
            </a:r>
            <a:r>
              <a:rPr lang="es-ES" sz="20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relación con instituciones</a:t>
            </a:r>
            <a:endParaRPr lang="es-ES" sz="2000" dirty="0">
              <a:solidFill>
                <a:srgbClr val="0A26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CD371E3-9763-0501-D7F9-340F93C3A0ED}"/>
              </a:ext>
            </a:extLst>
          </p:cNvPr>
          <p:cNvSpPr txBox="1"/>
          <p:nvPr/>
        </p:nvSpPr>
        <p:spPr>
          <a:xfrm>
            <a:off x="4465864" y="5543641"/>
            <a:ext cx="3260271" cy="783193"/>
          </a:xfrm>
          <a:prstGeom prst="roundRect">
            <a:avLst/>
          </a:prstGeom>
          <a:solidFill>
            <a:srgbClr val="FF7A0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DERECHOS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D057F16-93EA-9F75-B52C-E9F6B176C377}"/>
              </a:ext>
            </a:extLst>
          </p:cNvPr>
          <p:cNvSpPr txBox="1"/>
          <p:nvPr/>
        </p:nvSpPr>
        <p:spPr>
          <a:xfrm>
            <a:off x="6463004" y="2593886"/>
            <a:ext cx="4890796" cy="2775228"/>
          </a:xfrm>
          <a:prstGeom prst="roundRect">
            <a:avLst/>
          </a:prstGeom>
          <a:solidFill>
            <a:schemeClr val="bg1"/>
          </a:solidFill>
          <a:ln>
            <a:solidFill>
              <a:srgbClr val="0A268A"/>
            </a:solidFill>
          </a:ln>
        </p:spPr>
        <p:txBody>
          <a:bodyPr wrap="square" rtlCol="0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Escuchar </a:t>
            </a:r>
            <a:r>
              <a:rPr lang="es-ES" sz="20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las personas usuarias y </a:t>
            </a:r>
            <a:r>
              <a:rPr lang="es-ES" sz="2000" b="1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detectar</a:t>
            </a:r>
            <a:r>
              <a:rPr lang="es-ES" sz="20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casos de discriminación</a:t>
            </a:r>
            <a:endParaRPr lang="es-ES" sz="2000" b="1" dirty="0">
              <a:solidFill>
                <a:srgbClr val="0A26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r>
              <a:rPr lang="es-ES" sz="20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profesionales de la salud (formación, práctica diaria)</a:t>
            </a:r>
          </a:p>
          <a:p>
            <a:pPr marL="541338" lvl="1" indent="-271463" algn="just">
              <a:buFont typeface="Wingdings" panose="05000000000000000000" pitchFamily="2" charset="2"/>
              <a:buChar char="ü"/>
            </a:pPr>
            <a:r>
              <a:rPr lang="es-ES" sz="1900" u="sng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  <a:r>
              <a:rPr lang="es-ES" sz="19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 percepción de competencias propias (VIH, DDS…)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 y sensibilización</a:t>
            </a:r>
          </a:p>
          <a:p>
            <a:pPr marL="541338" lvl="1" indent="-271463" algn="just">
              <a:buFont typeface="Wingdings" panose="05000000000000000000" pitchFamily="2" charset="2"/>
              <a:buChar char="ü"/>
            </a:pPr>
            <a:r>
              <a:rPr lang="es-ES" sz="1900" u="sng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Recambio generacional</a:t>
            </a:r>
            <a:endParaRPr lang="es-ES" sz="2000" dirty="0">
              <a:solidFill>
                <a:srgbClr val="0A26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5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B405D-A960-C7B2-B054-9A6D771F9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28329E-E998-3318-7A51-511AA530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390" y="3429000"/>
            <a:ext cx="4053220" cy="138587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7B0B837-3A40-920A-7089-8D1725FFB64D}"/>
              </a:ext>
            </a:extLst>
          </p:cNvPr>
          <p:cNvSpPr txBox="1"/>
          <p:nvPr/>
        </p:nvSpPr>
        <p:spPr>
          <a:xfrm>
            <a:off x="1720443" y="1576353"/>
            <a:ext cx="8751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b="1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2140638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412C398-4128-E5DC-9985-B0124668D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986" y="1403480"/>
            <a:ext cx="4051040" cy="405104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2FD8EE2-5063-32CC-693A-72E6A0380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36" y="781347"/>
            <a:ext cx="3733680" cy="529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66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12FCA-2D1C-E1B5-DB8B-84EFDD120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A268A"/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2EA22E-7570-E39E-C045-E3055DD08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3200" dirty="0">
                <a:solidFill>
                  <a:srgbClr val="0A268A"/>
                </a:solidFill>
              </a:rPr>
              <a:t>Medicina Comunitaria</a:t>
            </a:r>
          </a:p>
          <a:p>
            <a:pPr>
              <a:lnSpc>
                <a:spcPct val="150000"/>
              </a:lnSpc>
            </a:pPr>
            <a:r>
              <a:rPr lang="es-ES" sz="3200" dirty="0">
                <a:solidFill>
                  <a:srgbClr val="0A268A"/>
                </a:solidFill>
              </a:rPr>
              <a:t>Determinantes sociales de la salud </a:t>
            </a:r>
            <a:r>
              <a:rPr lang="es-ES" sz="3200" dirty="0">
                <a:solidFill>
                  <a:srgbClr val="FF7A01"/>
                </a:solidFill>
              </a:rPr>
              <a:t>(DSS)</a:t>
            </a:r>
          </a:p>
          <a:p>
            <a:pPr marL="896938" lvl="1" indent="-439738"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rgbClr val="0A268A"/>
                </a:solidFill>
              </a:rPr>
              <a:t>Definición</a:t>
            </a:r>
          </a:p>
          <a:p>
            <a:pPr marL="896938" lvl="1" indent="-439738"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rgbClr val="0A268A"/>
                </a:solidFill>
              </a:rPr>
              <a:t>DSS e interseccionalidad</a:t>
            </a:r>
          </a:p>
          <a:p>
            <a:pPr marL="896938" lvl="1" indent="-439738"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rgbClr val="0A268A"/>
                </a:solidFill>
              </a:rPr>
              <a:t>DSS y VIH</a:t>
            </a:r>
          </a:p>
          <a:p>
            <a:pPr>
              <a:lnSpc>
                <a:spcPct val="200000"/>
              </a:lnSpc>
            </a:pPr>
            <a:r>
              <a:rPr lang="es-ES" sz="3200" dirty="0">
                <a:solidFill>
                  <a:srgbClr val="0A268A"/>
                </a:solidFill>
              </a:rPr>
              <a:t>Experiencia en </a:t>
            </a:r>
            <a:r>
              <a:rPr lang="es-ES" sz="3200" dirty="0">
                <a:solidFill>
                  <a:srgbClr val="FF7A01"/>
                </a:solidFill>
              </a:rPr>
              <a:t>Bizkaisida</a:t>
            </a:r>
          </a:p>
        </p:txBody>
      </p:sp>
    </p:spTree>
    <p:extLst>
      <p:ext uri="{BB962C8B-B14F-4D97-AF65-F5344CB8AC3E}">
        <p14:creationId xmlns:p14="http://schemas.microsoft.com/office/powerpoint/2010/main" val="23007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DCD66-0CCB-BADB-1144-8C6B19C9A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F9C27-745B-E2C4-6D65-AB40FE830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A268A"/>
                </a:solidFill>
              </a:rPr>
              <a:t>MEDICINA COMUNITARIA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F877F4A-5578-196E-8BBD-E7711F3A6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/>
              <a:t>Extractos del BOE donde se define la especialidad de Medicina Familiar y Comunitaria (</a:t>
            </a:r>
            <a:r>
              <a:rPr lang="es-ES" dirty="0" err="1"/>
              <a:t>MFyC</a:t>
            </a:r>
            <a:r>
              <a:rPr lang="es-ES" dirty="0"/>
              <a:t>):</a:t>
            </a:r>
          </a:p>
          <a:p>
            <a:pPr algn="just"/>
            <a:r>
              <a:rPr lang="es-ES" dirty="0"/>
              <a:t>“referente en la coordinación con enfoque integrador entre niveles asistenciales y otros recursos de la comunidad”</a:t>
            </a:r>
          </a:p>
          <a:p>
            <a:pPr algn="just"/>
            <a:r>
              <a:rPr lang="es-ES" dirty="0"/>
              <a:t>“atención integral a la salud (…) por todo su ciclo vital, en su contexto familiar y basado en la comunidad en la que habitan”</a:t>
            </a:r>
          </a:p>
          <a:p>
            <a:pPr algn="just"/>
            <a:r>
              <a:rPr lang="es-ES" dirty="0"/>
              <a:t>“</a:t>
            </a:r>
            <a:r>
              <a:rPr lang="es-ES" b="0" i="0" dirty="0">
                <a:solidFill>
                  <a:srgbClr val="000000"/>
                </a:solidFill>
                <a:effectLst/>
              </a:rPr>
              <a:t>intervención comunitaria basada en activos”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457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7C451-D5EA-7E45-30C1-84492C76A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B465B-0A4C-8EF0-BD81-2805F7A20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A268A"/>
                </a:solidFill>
              </a:rPr>
              <a:t>MEDICINA COMUNITARIA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93D6128-6329-E508-5331-6506832B8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9"/>
            <a:ext cx="10515600" cy="407111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3DE5EF2-1230-776E-4CF2-B1D5C5AF8BB1}"/>
              </a:ext>
            </a:extLst>
          </p:cNvPr>
          <p:cNvSpPr/>
          <p:nvPr/>
        </p:nvSpPr>
        <p:spPr>
          <a:xfrm>
            <a:off x="3629608" y="1940767"/>
            <a:ext cx="4655976" cy="223935"/>
          </a:xfrm>
          <a:prstGeom prst="rect">
            <a:avLst/>
          </a:prstGeom>
          <a:noFill/>
          <a:ln w="28575">
            <a:solidFill>
              <a:srgbClr val="FF7A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CDDD3F9-B19E-89CF-25CB-071BB237DF94}"/>
              </a:ext>
            </a:extLst>
          </p:cNvPr>
          <p:cNvSpPr/>
          <p:nvPr/>
        </p:nvSpPr>
        <p:spPr>
          <a:xfrm>
            <a:off x="2326432" y="2923591"/>
            <a:ext cx="4904792" cy="223935"/>
          </a:xfrm>
          <a:prstGeom prst="rect">
            <a:avLst/>
          </a:prstGeom>
          <a:noFill/>
          <a:ln w="28575">
            <a:solidFill>
              <a:srgbClr val="FF7A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02AB4C4-183E-26BF-54C3-ABAB51075853}"/>
              </a:ext>
            </a:extLst>
          </p:cNvPr>
          <p:cNvSpPr/>
          <p:nvPr/>
        </p:nvSpPr>
        <p:spPr>
          <a:xfrm>
            <a:off x="6173753" y="3147527"/>
            <a:ext cx="5060303" cy="228306"/>
          </a:xfrm>
          <a:prstGeom prst="rect">
            <a:avLst/>
          </a:prstGeom>
          <a:noFill/>
          <a:ln w="28575">
            <a:solidFill>
              <a:srgbClr val="FF7A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ECB36F8-03F6-E7F5-1C51-6ABC8CA4B93E}"/>
              </a:ext>
            </a:extLst>
          </p:cNvPr>
          <p:cNvSpPr/>
          <p:nvPr/>
        </p:nvSpPr>
        <p:spPr>
          <a:xfrm>
            <a:off x="4049483" y="3517862"/>
            <a:ext cx="3181741" cy="223935"/>
          </a:xfrm>
          <a:prstGeom prst="rect">
            <a:avLst/>
          </a:prstGeom>
          <a:noFill/>
          <a:ln w="28575">
            <a:solidFill>
              <a:srgbClr val="FF7A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23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30EF6-2CB7-83D7-5CEA-15F8BCEA3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54A1BB-AD9B-18FB-BF0C-4BA1B6EF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A268A"/>
                </a:solidFill>
              </a:rPr>
              <a:t>MEDICINA COMUNITARIA</a:t>
            </a:r>
          </a:p>
        </p:txBody>
      </p:sp>
      <p:pic>
        <p:nvPicPr>
          <p:cNvPr id="1026" name="Picture 2" descr="Hospital emoji - Free Download PNG &amp; SVG | Streamline">
            <a:extLst>
              <a:ext uri="{FF2B5EF4-FFF2-40B4-BE49-F238E27FC236}">
                <a16:creationId xmlns:a16="http://schemas.microsoft.com/office/drawing/2014/main" id="{79207831-82AE-9AA3-FC67-7B192349D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2191139" cy="219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AD78590-E345-50DB-B47B-A503572C9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012" y="2101624"/>
            <a:ext cx="1382682" cy="178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ople - Free people icons">
            <a:extLst>
              <a:ext uri="{FF2B5EF4-FFF2-40B4-BE49-F238E27FC236}">
                <a16:creationId xmlns:a16="http://schemas.microsoft.com/office/drawing/2014/main" id="{BC961083-5491-FD9E-D2AF-5CAA0D099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52" y="3399129"/>
            <a:ext cx="2457679" cy="245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o de Doctor Generic Blue | Freepik">
            <a:extLst>
              <a:ext uri="{FF2B5EF4-FFF2-40B4-BE49-F238E27FC236}">
                <a16:creationId xmlns:a16="http://schemas.microsoft.com/office/drawing/2014/main" id="{59D200F6-94C7-4313-C596-C044F681D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788" y="4077478"/>
            <a:ext cx="2097507" cy="209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692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625E4-D816-B5A3-751E-321DD7E60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C0275-C083-92DB-DC13-1A66056C0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A268A"/>
                </a:solidFill>
              </a:rPr>
              <a:t>DETERMINANTES SOCIALES DE LA SALUD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1EFF28-E5BA-218E-71AD-E33B0E4E2AE4}"/>
              </a:ext>
            </a:extLst>
          </p:cNvPr>
          <p:cNvSpPr txBox="1"/>
          <p:nvPr/>
        </p:nvSpPr>
        <p:spPr>
          <a:xfrm>
            <a:off x="1198200" y="2050688"/>
            <a:ext cx="3939857" cy="3337084"/>
          </a:xfrm>
          <a:prstGeom prst="roundRect">
            <a:avLst/>
          </a:prstGeom>
          <a:solidFill>
            <a:srgbClr val="0A268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Circunstancias en que las personas nacen crecen, trabajan, viven y envejecen, incluido el conjunto más amplio de fuerzas y sistemas que influyen sobre las condiciones de la vida cotidiana.</a:t>
            </a:r>
          </a:p>
          <a:p>
            <a:pPr algn="just"/>
            <a:endParaRPr lang="es-E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Podemos distinguir entre DSS estructurales e intermedios.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C85CDCF-0977-F5CF-57ED-AB31894A411F}"/>
              </a:ext>
            </a:extLst>
          </p:cNvPr>
          <p:cNvGrpSpPr>
            <a:grpSpLocks noChangeAspect="1"/>
          </p:cNvGrpSpPr>
          <p:nvPr/>
        </p:nvGrpSpPr>
        <p:grpSpPr>
          <a:xfrm>
            <a:off x="931507" y="1811987"/>
            <a:ext cx="720000" cy="720000"/>
            <a:chOff x="3583781" y="3946752"/>
            <a:chExt cx="2282234" cy="2282234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6A866090-7A05-35BD-9A13-A16357DC01C4}"/>
                </a:ext>
              </a:extLst>
            </p:cNvPr>
            <p:cNvSpPr/>
            <p:nvPr/>
          </p:nvSpPr>
          <p:spPr>
            <a:xfrm>
              <a:off x="3583781" y="3946752"/>
              <a:ext cx="2282234" cy="22822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4FF7BCB-7787-A75F-6DE5-4E41C8106E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6717" y="4153989"/>
              <a:ext cx="2116363" cy="1867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11C24D42-7A18-0FF3-DDA1-B0AD186300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36"/>
          <a:stretch/>
        </p:blipFill>
        <p:spPr>
          <a:xfrm>
            <a:off x="5471892" y="2050688"/>
            <a:ext cx="5881908" cy="337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5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D7643-7A27-C3C9-979F-EEF8D878F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5D1F3-4B09-B9C9-347A-F69434F3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A268A"/>
                </a:solidFill>
              </a:rPr>
              <a:t>DETERMINANTES SOCIALES DE LA SALUD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5E58B0-9C1B-5C4F-4173-C5EEF15FB6F8}"/>
              </a:ext>
            </a:extLst>
          </p:cNvPr>
          <p:cNvSpPr txBox="1"/>
          <p:nvPr/>
        </p:nvSpPr>
        <p:spPr>
          <a:xfrm>
            <a:off x="1198200" y="2050688"/>
            <a:ext cx="3939857" cy="3337084"/>
          </a:xfrm>
          <a:prstGeom prst="roundRect">
            <a:avLst/>
          </a:prstGeom>
          <a:solidFill>
            <a:srgbClr val="0A268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Circunstancias en que las personas nacen crecen, trabajan, viven y envejecen, incluido el conjunto más amplio de fuerzas y sistemas que influyen sobre las condiciones de la vida cotidiana.</a:t>
            </a:r>
          </a:p>
          <a:p>
            <a:pPr algn="just"/>
            <a:endParaRPr lang="es-E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Podemos distinguir entre DSS </a:t>
            </a:r>
            <a:r>
              <a:rPr lang="es-ES" sz="19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estructurales</a:t>
            </a:r>
            <a:r>
              <a:rPr lang="es-E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ES" sz="1900" dirty="0">
                <a:solidFill>
                  <a:srgbClr val="FF7A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intermedios</a:t>
            </a:r>
            <a:r>
              <a:rPr lang="es-E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09A18E1-91F1-20BD-5AE3-31F809CD3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2" b="7943"/>
          <a:stretch/>
        </p:blipFill>
        <p:spPr>
          <a:xfrm>
            <a:off x="5379778" y="2050688"/>
            <a:ext cx="5974022" cy="3337084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42806514-5E60-B2B5-9C56-2983992E6A1D}"/>
              </a:ext>
            </a:extLst>
          </p:cNvPr>
          <p:cNvGrpSpPr>
            <a:grpSpLocks noChangeAspect="1"/>
          </p:cNvGrpSpPr>
          <p:nvPr/>
        </p:nvGrpSpPr>
        <p:grpSpPr>
          <a:xfrm>
            <a:off x="931507" y="1811987"/>
            <a:ext cx="720000" cy="720000"/>
            <a:chOff x="3583781" y="3946752"/>
            <a:chExt cx="2282234" cy="2282234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C7E1162E-A2F8-D071-CF1D-010C6CA30CDD}"/>
                </a:ext>
              </a:extLst>
            </p:cNvPr>
            <p:cNvSpPr/>
            <p:nvPr/>
          </p:nvSpPr>
          <p:spPr>
            <a:xfrm>
              <a:off x="3583781" y="3946752"/>
              <a:ext cx="2282234" cy="22822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6A6F4F7A-0372-A8C6-B9D1-BC1A67401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6717" y="4153989"/>
              <a:ext cx="2116363" cy="1867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253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32FA9FC3-764C-0741-51F3-619996E9C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0A268A"/>
                </a:solidFill>
              </a:rPr>
              <a:t>DETERMINANTES SOCIALES DE LA SALUD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93EF8DE-5F94-D500-7AA9-2EE1E392FD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3467" y="1690688"/>
            <a:ext cx="4425066" cy="415543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CD6016-2A9D-4A5D-61B8-15B1CCF300ED}"/>
              </a:ext>
            </a:extLst>
          </p:cNvPr>
          <p:cNvSpPr txBox="1"/>
          <p:nvPr/>
        </p:nvSpPr>
        <p:spPr>
          <a:xfrm>
            <a:off x="8395063" y="4458788"/>
            <a:ext cx="2111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migratorios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D87443-E09C-F5DF-553E-DAD27DDEF7A4}"/>
              </a:ext>
            </a:extLst>
          </p:cNvPr>
          <p:cNvSpPr txBox="1"/>
          <p:nvPr/>
        </p:nvSpPr>
        <p:spPr>
          <a:xfrm>
            <a:off x="8395063" y="3785825"/>
            <a:ext cx="3579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Distribución de la salud y el bienestar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8ED1677-4B16-FFD6-8CDB-C55B8C511995}"/>
              </a:ext>
            </a:extLst>
          </p:cNvPr>
          <p:cNvSpPr txBox="1"/>
          <p:nvPr/>
        </p:nvSpPr>
        <p:spPr>
          <a:xfrm>
            <a:off x="8395063" y="3078026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biológicos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588D3BE-8BB3-B394-A59F-AC1B65E5B2AB}"/>
              </a:ext>
            </a:extLst>
          </p:cNvPr>
          <p:cNvSpPr txBox="1"/>
          <p:nvPr/>
        </p:nvSpPr>
        <p:spPr>
          <a:xfrm>
            <a:off x="8281846" y="5059255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Gobernanza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BA3C8F-7EA6-496C-05E2-FEBE0D1161B1}"/>
              </a:ext>
            </a:extLst>
          </p:cNvPr>
          <p:cNvSpPr txBox="1"/>
          <p:nvPr/>
        </p:nvSpPr>
        <p:spPr>
          <a:xfrm>
            <a:off x="8176222" y="2367642"/>
            <a:ext cx="3491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(economía, salud, sociedad)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DD1BDAB-DD87-5B48-EDE8-AC54697B9773}"/>
              </a:ext>
            </a:extLst>
          </p:cNvPr>
          <p:cNvSpPr txBox="1"/>
          <p:nvPr/>
        </p:nvSpPr>
        <p:spPr>
          <a:xfrm>
            <a:off x="7129332" y="1619305"/>
            <a:ext cx="2531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Circunstancias materiales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DCEA1DE-01BD-10C4-9258-9EB2CF6C861C}"/>
              </a:ext>
            </a:extLst>
          </p:cNvPr>
          <p:cNvSpPr txBox="1"/>
          <p:nvPr/>
        </p:nvSpPr>
        <p:spPr>
          <a:xfrm>
            <a:off x="7440183" y="5653882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Ocupación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12EFDB7-B396-5B2D-67D5-81E2C13A2CBD}"/>
              </a:ext>
            </a:extLst>
          </p:cNvPr>
          <p:cNvSpPr txBox="1"/>
          <p:nvPr/>
        </p:nvSpPr>
        <p:spPr>
          <a:xfrm>
            <a:off x="6183225" y="1450028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20FCF5C-67E9-7919-4F47-9CC46DA65C90}"/>
              </a:ext>
            </a:extLst>
          </p:cNvPr>
          <p:cNvSpPr txBox="1"/>
          <p:nvPr/>
        </p:nvSpPr>
        <p:spPr>
          <a:xfrm>
            <a:off x="6241676" y="5925802"/>
            <a:ext cx="11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F6B92C9-09EE-4178-4BD6-84CFD19A5B13}"/>
              </a:ext>
            </a:extLst>
          </p:cNvPr>
          <p:cNvSpPr txBox="1"/>
          <p:nvPr/>
        </p:nvSpPr>
        <p:spPr>
          <a:xfrm>
            <a:off x="398250" y="4458788"/>
            <a:ext cx="3398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 socioeconómico y político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444FA7F-DBB2-6E74-9267-7B59C37EC8F3}"/>
              </a:ext>
            </a:extLst>
          </p:cNvPr>
          <p:cNvSpPr txBox="1"/>
          <p:nvPr/>
        </p:nvSpPr>
        <p:spPr>
          <a:xfrm>
            <a:off x="2167965" y="3785825"/>
            <a:ext cx="1628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Cohesión social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EBD53D3-33E5-423E-36CE-71A8FE73DA27}"/>
              </a:ext>
            </a:extLst>
          </p:cNvPr>
          <p:cNvSpPr txBox="1"/>
          <p:nvPr/>
        </p:nvSpPr>
        <p:spPr>
          <a:xfrm>
            <a:off x="2213651" y="3078026"/>
            <a:ext cx="1537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Posición social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44BA1E7-BDC4-FA2C-A6DE-3D36E934D998}"/>
              </a:ext>
            </a:extLst>
          </p:cNvPr>
          <p:cNvSpPr txBox="1"/>
          <p:nvPr/>
        </p:nvSpPr>
        <p:spPr>
          <a:xfrm>
            <a:off x="2938414" y="5058112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92B6F0B-F587-2445-CC16-AB33BDB022E8}"/>
              </a:ext>
            </a:extLst>
          </p:cNvPr>
          <p:cNvSpPr txBox="1"/>
          <p:nvPr/>
        </p:nvSpPr>
        <p:spPr>
          <a:xfrm>
            <a:off x="2199613" y="2367642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sanitario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A22D7D9-2E0F-DB82-B063-F8493C837A5F}"/>
              </a:ext>
            </a:extLst>
          </p:cNvPr>
          <p:cNvSpPr txBox="1"/>
          <p:nvPr/>
        </p:nvSpPr>
        <p:spPr>
          <a:xfrm>
            <a:off x="2417337" y="1688616"/>
            <a:ext cx="22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conductuales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1DAB6B4-F8FF-D06F-957D-0BF60EA9597C}"/>
              </a:ext>
            </a:extLst>
          </p:cNvPr>
          <p:cNvSpPr txBox="1"/>
          <p:nvPr/>
        </p:nvSpPr>
        <p:spPr>
          <a:xfrm>
            <a:off x="2914092" y="5653882"/>
            <a:ext cx="1781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y valores</a:t>
            </a:r>
          </a:p>
          <a:p>
            <a:pPr algn="ctr"/>
            <a:r>
              <a:rPr lang="es-ES" sz="16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socioculturales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3EA2437-72E6-6CD7-BADB-6A95472DE30E}"/>
              </a:ext>
            </a:extLst>
          </p:cNvPr>
          <p:cNvSpPr txBox="1"/>
          <p:nvPr/>
        </p:nvSpPr>
        <p:spPr>
          <a:xfrm>
            <a:off x="5226851" y="1450028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Género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59FE556-61F4-6EBD-E32B-B9537C9A44DC}"/>
              </a:ext>
            </a:extLst>
          </p:cNvPr>
          <p:cNvSpPr txBox="1"/>
          <p:nvPr/>
        </p:nvSpPr>
        <p:spPr>
          <a:xfrm>
            <a:off x="4781879" y="5894559"/>
            <a:ext cx="1401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</a:t>
            </a:r>
          </a:p>
          <a:p>
            <a:pPr algn="ctr"/>
            <a:r>
              <a:rPr lang="es-ES" sz="1600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psicosociales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CE8D57D-CFF3-83AE-B42C-9B0ED77A264B}"/>
              </a:ext>
            </a:extLst>
          </p:cNvPr>
          <p:cNvGrpSpPr>
            <a:grpSpLocks noChangeAspect="1"/>
          </p:cNvGrpSpPr>
          <p:nvPr/>
        </p:nvGrpSpPr>
        <p:grpSpPr>
          <a:xfrm>
            <a:off x="931507" y="1811987"/>
            <a:ext cx="720000" cy="720000"/>
            <a:chOff x="3583781" y="3946752"/>
            <a:chExt cx="2282234" cy="2282234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5D4ACB74-A97C-C38F-F575-1BC147C64C0D}"/>
                </a:ext>
              </a:extLst>
            </p:cNvPr>
            <p:cNvSpPr/>
            <p:nvPr/>
          </p:nvSpPr>
          <p:spPr>
            <a:xfrm>
              <a:off x="3583781" y="3946752"/>
              <a:ext cx="2282234" cy="22822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5481C0B4-8518-039C-11E9-3718CA6C15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6717" y="4153989"/>
              <a:ext cx="2116363" cy="1867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43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A33CB-76A1-0105-E568-2CB39568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9EC4AE8-CEAB-DDD1-9FE0-99C86D49D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0A268A"/>
                </a:solidFill>
              </a:rPr>
              <a:t>DETERMINANTES SOCIALES DE LA SALUD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494820-30B6-14B6-D042-BC595CC62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935230" cy="49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FB771E2-80F7-4101-3861-7635B59CB038}"/>
              </a:ext>
            </a:extLst>
          </p:cNvPr>
          <p:cNvSpPr txBox="1"/>
          <p:nvPr/>
        </p:nvSpPr>
        <p:spPr>
          <a:xfrm>
            <a:off x="2100063" y="5638325"/>
            <a:ext cx="3411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</a:t>
            </a:r>
            <a:r>
              <a:rPr lang="es-ES" sz="1600" b="1" dirty="0" err="1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Dahlgren</a:t>
            </a:r>
            <a:r>
              <a:rPr lang="es-ES" sz="1600" b="1" dirty="0">
                <a:solidFill>
                  <a:srgbClr val="0A2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Whitehead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AD1F42-76BE-7666-CC5F-56AA911CC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093" y="1690688"/>
            <a:ext cx="3664707" cy="425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5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14656</TotalTime>
  <Words>869</Words>
  <Application>Microsoft Office PowerPoint</Application>
  <PresentationFormat>Panorámica</PresentationFormat>
  <Paragraphs>99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Tema de Office</vt:lpstr>
      <vt:lpstr>Medicina comunitaria para alcanzar y acompañar poblaciones vulnerables</vt:lpstr>
      <vt:lpstr>ÍNDICE</vt:lpstr>
      <vt:lpstr>MEDICINA COMUNITARIA</vt:lpstr>
      <vt:lpstr>MEDICINA COMUNITARIA</vt:lpstr>
      <vt:lpstr>MEDICINA COMUNITARIA</vt:lpstr>
      <vt:lpstr>DETERMINANTES SOCIALES DE LA SALUD</vt:lpstr>
      <vt:lpstr>DETERMINANTES SOCIALES DE LA SALUD</vt:lpstr>
      <vt:lpstr>DETERMINANTES SOCIALES DE LA SALUD</vt:lpstr>
      <vt:lpstr>DETERMINANTES SOCIALES DE LA SALUD</vt:lpstr>
      <vt:lpstr>DETERMINANTES SOCIALES DE LA SALUD</vt:lpstr>
      <vt:lpstr>DETERMINANTES SOCIALES DE LA SALUD</vt:lpstr>
      <vt:lpstr>INTERSECCIONALIDAD</vt:lpstr>
      <vt:lpstr>DSS + INTERSECCIONALIDAD + VIH</vt:lpstr>
      <vt:lpstr>DETERMINANTES SOCIALES DE LA SALUD</vt:lpstr>
      <vt:lpstr>EXPERIENCIA EN </vt:lpstr>
      <vt:lpstr>EXPERIENCIA EN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 de los pacientes que pueden beneficiarse de los regímenes de larga duración desde la perspectiva de sus médicos</dc:title>
  <dc:creator>Miguel Angel Von Wichmann</dc:creator>
  <cp:lastModifiedBy>Bizkaisida Elkartea</cp:lastModifiedBy>
  <cp:revision>234</cp:revision>
  <dcterms:created xsi:type="dcterms:W3CDTF">2020-09-02T10:28:53Z</dcterms:created>
  <dcterms:modified xsi:type="dcterms:W3CDTF">2025-09-28T20:51:35Z</dcterms:modified>
</cp:coreProperties>
</file>