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4" r:id="rId4"/>
    <p:sldId id="260" r:id="rId5"/>
    <p:sldId id="275" r:id="rId6"/>
    <p:sldId id="262" r:id="rId7"/>
    <p:sldId id="276" r:id="rId8"/>
    <p:sldId id="265" r:id="rId9"/>
    <p:sldId id="267" r:id="rId10"/>
    <p:sldId id="270" r:id="rId11"/>
    <p:sldId id="268" r:id="rId12"/>
    <p:sldId id="269" r:id="rId13"/>
    <p:sldId id="271" r:id="rId14"/>
    <p:sldId id="277" r:id="rId15"/>
    <p:sldId id="278" r:id="rId16"/>
    <p:sldId id="272" r:id="rId17"/>
    <p:sldId id="273"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Angel Von Wichmann" initials="MAVW" lastIdx="1" clrIdx="0">
    <p:extLst>
      <p:ext uri="{19B8F6BF-5375-455C-9EA6-DF929625EA0E}">
        <p15:presenceInfo xmlns:p15="http://schemas.microsoft.com/office/powerpoint/2012/main" userId="e96e9f0be12eb37d" providerId="Windows Live"/>
      </p:ext>
    </p:extLst>
  </p:cmAuthor>
  <p:cmAuthor id="2" name="MARIA JOSE FUSTER RUIZ DE APODACA" initials="MJFRDA" lastIdx="6" clrIdx="1">
    <p:extLst>
      <p:ext uri="{19B8F6BF-5375-455C-9EA6-DF929625EA0E}">
        <p15:presenceInfo xmlns:p15="http://schemas.microsoft.com/office/powerpoint/2012/main" userId="MARIA JOSE FUSTER RUIZ DE APODA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CA480-B5D6-4E6B-9B9C-0A3834A1DE15}" v="33" dt="2020-09-14T12:08:03.3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0822" autoAdjust="0"/>
  </p:normalViewPr>
  <p:slideViewPr>
    <p:cSldViewPr snapToGrid="0">
      <p:cViewPr varScale="1">
        <p:scale>
          <a:sx n="70" d="100"/>
          <a:sy n="70" d="100"/>
        </p:scale>
        <p:origin x="113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47002-27E3-4373-BB71-454B566B2076}" type="datetimeFigureOut">
              <a:rPr lang="es-ES" smtClean="0"/>
              <a:t>26/09/2025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8DBFA-747D-4F26-89A2-1E9398F3973F}" type="slidenum">
              <a:rPr lang="es-ES" smtClean="0"/>
              <a:t>‹Nº›</a:t>
            </a:fld>
            <a:endParaRPr lang="es-ES"/>
          </a:p>
        </p:txBody>
      </p:sp>
    </p:spTree>
    <p:extLst>
      <p:ext uri="{BB962C8B-B14F-4D97-AF65-F5344CB8AC3E}">
        <p14:creationId xmlns:p14="http://schemas.microsoft.com/office/powerpoint/2010/main" val="384999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Miranda </a:t>
            </a:r>
            <a:r>
              <a:rPr lang="es-ES" dirty="0" err="1"/>
              <a:t>Fricker</a:t>
            </a:r>
            <a:r>
              <a:rPr lang="es-ES" dirty="0"/>
              <a:t> y </a:t>
            </a:r>
            <a:r>
              <a:rPr lang="es-ES" dirty="0" err="1"/>
              <a:t>Kristie</a:t>
            </a:r>
            <a:r>
              <a:rPr lang="es-ES" dirty="0"/>
              <a:t> </a:t>
            </a:r>
            <a:r>
              <a:rPr lang="es-ES" dirty="0" err="1"/>
              <a:t>Dotson</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3</a:t>
            </a:fld>
            <a:endParaRPr lang="es-ES"/>
          </a:p>
        </p:txBody>
      </p:sp>
    </p:spTree>
    <p:extLst>
      <p:ext uri="{BB962C8B-B14F-4D97-AF65-F5344CB8AC3E}">
        <p14:creationId xmlns:p14="http://schemas.microsoft.com/office/powerpoint/2010/main" val="183988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12</a:t>
            </a:fld>
            <a:endParaRPr lang="es-ES"/>
          </a:p>
        </p:txBody>
      </p:sp>
    </p:spTree>
    <p:extLst>
      <p:ext uri="{BB962C8B-B14F-4D97-AF65-F5344CB8AC3E}">
        <p14:creationId xmlns:p14="http://schemas.microsoft.com/office/powerpoint/2010/main" val="117581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13</a:t>
            </a:fld>
            <a:endParaRPr lang="es-ES"/>
          </a:p>
        </p:txBody>
      </p:sp>
    </p:spTree>
    <p:extLst>
      <p:ext uri="{BB962C8B-B14F-4D97-AF65-F5344CB8AC3E}">
        <p14:creationId xmlns:p14="http://schemas.microsoft.com/office/powerpoint/2010/main" val="32688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14</a:t>
            </a:fld>
            <a:endParaRPr lang="es-ES"/>
          </a:p>
        </p:txBody>
      </p:sp>
    </p:spTree>
    <p:extLst>
      <p:ext uri="{BB962C8B-B14F-4D97-AF65-F5344CB8AC3E}">
        <p14:creationId xmlns:p14="http://schemas.microsoft.com/office/powerpoint/2010/main" val="150961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15</a:t>
            </a:fld>
            <a:endParaRPr lang="es-ES"/>
          </a:p>
        </p:txBody>
      </p:sp>
    </p:spTree>
    <p:extLst>
      <p:ext uri="{BB962C8B-B14F-4D97-AF65-F5344CB8AC3E}">
        <p14:creationId xmlns:p14="http://schemas.microsoft.com/office/powerpoint/2010/main" val="104476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16</a:t>
            </a:fld>
            <a:endParaRPr lang="es-ES"/>
          </a:p>
        </p:txBody>
      </p:sp>
    </p:spTree>
    <p:extLst>
      <p:ext uri="{BB962C8B-B14F-4D97-AF65-F5344CB8AC3E}">
        <p14:creationId xmlns:p14="http://schemas.microsoft.com/office/powerpoint/2010/main" val="1848420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17</a:t>
            </a:fld>
            <a:endParaRPr lang="es-ES"/>
          </a:p>
        </p:txBody>
      </p:sp>
    </p:spTree>
    <p:extLst>
      <p:ext uri="{BB962C8B-B14F-4D97-AF65-F5344CB8AC3E}">
        <p14:creationId xmlns:p14="http://schemas.microsoft.com/office/powerpoint/2010/main" val="160475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4</a:t>
            </a:fld>
            <a:endParaRPr lang="es-ES"/>
          </a:p>
        </p:txBody>
      </p:sp>
    </p:spTree>
    <p:extLst>
      <p:ext uri="{BB962C8B-B14F-4D97-AF65-F5344CB8AC3E}">
        <p14:creationId xmlns:p14="http://schemas.microsoft.com/office/powerpoint/2010/main" val="4201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5</a:t>
            </a:fld>
            <a:endParaRPr lang="es-ES"/>
          </a:p>
        </p:txBody>
      </p:sp>
    </p:spTree>
    <p:extLst>
      <p:ext uri="{BB962C8B-B14F-4D97-AF65-F5344CB8AC3E}">
        <p14:creationId xmlns:p14="http://schemas.microsoft.com/office/powerpoint/2010/main" val="66367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6</a:t>
            </a:fld>
            <a:endParaRPr lang="es-ES"/>
          </a:p>
        </p:txBody>
      </p:sp>
    </p:spTree>
    <p:extLst>
      <p:ext uri="{BB962C8B-B14F-4D97-AF65-F5344CB8AC3E}">
        <p14:creationId xmlns:p14="http://schemas.microsoft.com/office/powerpoint/2010/main" val="395366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7</a:t>
            </a:fld>
            <a:endParaRPr lang="es-ES"/>
          </a:p>
        </p:txBody>
      </p:sp>
    </p:spTree>
    <p:extLst>
      <p:ext uri="{BB962C8B-B14F-4D97-AF65-F5344CB8AC3E}">
        <p14:creationId xmlns:p14="http://schemas.microsoft.com/office/powerpoint/2010/main" val="346022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8</a:t>
            </a:fld>
            <a:endParaRPr lang="es-ES"/>
          </a:p>
        </p:txBody>
      </p:sp>
    </p:spTree>
    <p:extLst>
      <p:ext uri="{BB962C8B-B14F-4D97-AF65-F5344CB8AC3E}">
        <p14:creationId xmlns:p14="http://schemas.microsoft.com/office/powerpoint/2010/main" val="55041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9</a:t>
            </a:fld>
            <a:endParaRPr lang="es-ES"/>
          </a:p>
        </p:txBody>
      </p:sp>
    </p:spTree>
    <p:extLst>
      <p:ext uri="{BB962C8B-B14F-4D97-AF65-F5344CB8AC3E}">
        <p14:creationId xmlns:p14="http://schemas.microsoft.com/office/powerpoint/2010/main" val="79029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10</a:t>
            </a:fld>
            <a:endParaRPr lang="es-ES"/>
          </a:p>
        </p:txBody>
      </p:sp>
    </p:spTree>
    <p:extLst>
      <p:ext uri="{BB962C8B-B14F-4D97-AF65-F5344CB8AC3E}">
        <p14:creationId xmlns:p14="http://schemas.microsoft.com/office/powerpoint/2010/main" val="147275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base a estructuras sociales de poder</a:t>
            </a:r>
          </a:p>
          <a:p>
            <a:endParaRPr lang="es-ES" dirty="0"/>
          </a:p>
          <a:p>
            <a:r>
              <a:rPr lang="es-ES_tradnl" dirty="0"/>
              <a:t>negando sus experiencias o ignorando sus aportaciones</a:t>
            </a:r>
            <a:endParaRPr lang="es-ES" dirty="0"/>
          </a:p>
        </p:txBody>
      </p:sp>
      <p:sp>
        <p:nvSpPr>
          <p:cNvPr id="4" name="Marcador de número de diapositiva 3"/>
          <p:cNvSpPr>
            <a:spLocks noGrp="1"/>
          </p:cNvSpPr>
          <p:nvPr>
            <p:ph type="sldNum" sz="quarter" idx="5"/>
          </p:nvPr>
        </p:nvSpPr>
        <p:spPr/>
        <p:txBody>
          <a:bodyPr/>
          <a:lstStyle/>
          <a:p>
            <a:fld id="{4AE8DBFA-747D-4F26-89A2-1E9398F3973F}" type="slidenum">
              <a:rPr lang="es-ES" smtClean="0"/>
              <a:t>11</a:t>
            </a:fld>
            <a:endParaRPr lang="es-ES"/>
          </a:p>
        </p:txBody>
      </p:sp>
    </p:spTree>
    <p:extLst>
      <p:ext uri="{BB962C8B-B14F-4D97-AF65-F5344CB8AC3E}">
        <p14:creationId xmlns:p14="http://schemas.microsoft.com/office/powerpoint/2010/main" val="145334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7AA459-38F2-4EC3-8A1A-B0782182E56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506456F8-D932-471D-98D6-30C9C0845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
        <p:nvSpPr>
          <p:cNvPr id="5" name="Marcador de pie de página 4">
            <a:extLst>
              <a:ext uri="{FF2B5EF4-FFF2-40B4-BE49-F238E27FC236}">
                <a16:creationId xmlns:a16="http://schemas.microsoft.com/office/drawing/2014/main" id="{41AA9B69-B6F6-42D5-8BD7-7CC7D98BF8C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58640A5-233F-423B-A192-74243E7548F0}"/>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210634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F0221-0956-4496-B166-B1913CD27C4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687B1DD-7890-4199-88BD-D2A975C731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AA0BB045-8030-4E2F-BD8E-9F644935042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F3C308C-1A14-49CA-B856-8659BAEBA2CF}"/>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175380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220E7-1D05-4264-8538-7BD123E0F5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EE19D1-5B83-4949-8FA1-22455561306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8EEBB379-7DD3-4544-8A6C-D76AB41AB3F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08CEAAB-C21D-4839-B4F3-9D81F383B0AD}"/>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50480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A1863-9747-4FF7-AB59-BABAB4DA2A33}"/>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E0C21593-A24B-4438-B00D-234FAD56E1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BC2040F3-3C5E-4D31-867C-B9CD7781C7B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50DB7BB-4C7F-4D07-BA7C-DA53F7120765}"/>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92902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A83A6-7749-4A53-B81E-DC0460B4621C}"/>
              </a:ext>
            </a:extLst>
          </p:cNvPr>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C49150EB-6350-472C-A954-AC6CD8E95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5" name="Marcador de pie de página 4">
            <a:extLst>
              <a:ext uri="{FF2B5EF4-FFF2-40B4-BE49-F238E27FC236}">
                <a16:creationId xmlns:a16="http://schemas.microsoft.com/office/drawing/2014/main" id="{98BF53BD-E036-45BE-85E3-4830571DBC7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4DDAA8C-81AD-4427-B8AD-B597746B86B4}"/>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1976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64F96-B928-4D99-A5B7-422FB62247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CEC6A3-D039-4B12-AF1E-043990C47B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2CCBB4D-9319-460C-AC44-7CE1256DDBB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a:extLst>
              <a:ext uri="{FF2B5EF4-FFF2-40B4-BE49-F238E27FC236}">
                <a16:creationId xmlns:a16="http://schemas.microsoft.com/office/drawing/2014/main" id="{CE2BC234-E21E-4D48-B106-723F3A0A020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1BF80D5D-A1BD-46A2-B19B-9A49FD94A28C}"/>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296729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EF779-E0B1-4A09-9692-1DE13E5B98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382D2C2-A1ED-4904-8042-62B47FE1E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F76106-2FA0-40ED-951F-DBE015D151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268F2E7-658E-46BF-9AD1-97C365A86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A227C4F-CC9B-48F5-A381-217CC84534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pie de página 7">
            <a:extLst>
              <a:ext uri="{FF2B5EF4-FFF2-40B4-BE49-F238E27FC236}">
                <a16:creationId xmlns:a16="http://schemas.microsoft.com/office/drawing/2014/main" id="{F0DA7C13-353F-423C-AE9F-BA5C1063552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BF3D6EBF-B068-4F5B-8955-E1F62C01C864}"/>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46358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C7EE-A09A-495D-BDFA-E66E3E7F2C5F}"/>
              </a:ext>
            </a:extLst>
          </p:cNvPr>
          <p:cNvSpPr>
            <a:spLocks noGrp="1"/>
          </p:cNvSpPr>
          <p:nvPr>
            <p:ph type="title"/>
          </p:nvPr>
        </p:nvSpPr>
        <p:spPr/>
        <p:txBody>
          <a:bodyPr/>
          <a:lstStyle/>
          <a:p>
            <a:r>
              <a:rPr lang="es-ES"/>
              <a:t>Haga clic para modificar el estilo de título del patrón</a:t>
            </a:r>
          </a:p>
        </p:txBody>
      </p:sp>
      <p:sp>
        <p:nvSpPr>
          <p:cNvPr id="4" name="Marcador de pie de página 3">
            <a:extLst>
              <a:ext uri="{FF2B5EF4-FFF2-40B4-BE49-F238E27FC236}">
                <a16:creationId xmlns:a16="http://schemas.microsoft.com/office/drawing/2014/main" id="{48D3CBB2-2870-4DD8-A3C4-A6249ABA50A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73D42B6D-23EE-4639-AABE-F4CA0D9B88DB}"/>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329639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B9FF4DA6-3F17-4D3A-8BFA-AAB6C43E0D9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5CB42A7F-DBE8-4461-BC0B-C994D0DC6E9C}"/>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72909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04490-AD01-497B-82F1-F80D99E992E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791F98-79E2-4C2B-BBBC-C9F5ECA05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C8781BB-0F3A-4744-9983-FB31C694E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6" name="Marcador de pie de página 5">
            <a:extLst>
              <a:ext uri="{FF2B5EF4-FFF2-40B4-BE49-F238E27FC236}">
                <a16:creationId xmlns:a16="http://schemas.microsoft.com/office/drawing/2014/main" id="{527406A7-85B6-45D1-B63A-4DE411AA03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C6AA8205-EB66-4884-B7EB-77CB6AA553E2}"/>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340441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49A34-45E5-48C6-9232-56E6AF32E9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BD4B292-A660-40F9-BAEB-470BB74EC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B95E9A5-4EC8-4DB5-9009-7082EC365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6" name="Marcador de pie de página 5">
            <a:extLst>
              <a:ext uri="{FF2B5EF4-FFF2-40B4-BE49-F238E27FC236}">
                <a16:creationId xmlns:a16="http://schemas.microsoft.com/office/drawing/2014/main" id="{F8C3AAC4-157F-4D45-822C-8CCFAF569D4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43549A7-F333-4991-B125-49F2AA3FB1C9}"/>
              </a:ext>
            </a:extLst>
          </p:cNvPr>
          <p:cNvSpPr>
            <a:spLocks noGrp="1"/>
          </p:cNvSpPr>
          <p:nvPr>
            <p:ph type="sldNum" sz="quarter" idx="12"/>
          </p:nvPr>
        </p:nvSpPr>
        <p:spPr>
          <a:xfrm>
            <a:off x="8610600" y="6356350"/>
            <a:ext cx="2743200" cy="365125"/>
          </a:xfrm>
          <a:prstGeom prst="rect">
            <a:avLst/>
          </a:prstGeom>
        </p:spPr>
        <p:txBody>
          <a:bodyPr/>
          <a:lstStyle/>
          <a:p>
            <a:fld id="{C8AD9950-FA7E-499E-8E47-2F77292E5DD1}" type="slidenum">
              <a:rPr lang="es-ES" smtClean="0"/>
              <a:t>‹Nº›</a:t>
            </a:fld>
            <a:endParaRPr lang="es-ES"/>
          </a:p>
        </p:txBody>
      </p:sp>
    </p:spTree>
    <p:extLst>
      <p:ext uri="{BB962C8B-B14F-4D97-AF65-F5344CB8AC3E}">
        <p14:creationId xmlns:p14="http://schemas.microsoft.com/office/powerpoint/2010/main" val="374020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descr="Imagen que contiene sol, avión, puesta de sol&#10;&#10;Descripción generada automáticamente">
            <a:extLst>
              <a:ext uri="{FF2B5EF4-FFF2-40B4-BE49-F238E27FC236}">
                <a16:creationId xmlns:a16="http://schemas.microsoft.com/office/drawing/2014/main" id="{19BEC720-DB99-44BE-9D4B-D42E4B0E4C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4731"/>
          <a:stretch/>
        </p:blipFill>
        <p:spPr>
          <a:xfrm>
            <a:off x="0" y="1402079"/>
            <a:ext cx="12192000" cy="5455921"/>
          </a:xfrm>
          <a:prstGeom prst="rect">
            <a:avLst/>
          </a:prstGeom>
        </p:spPr>
      </p:pic>
      <p:sp>
        <p:nvSpPr>
          <p:cNvPr id="2" name="Marcador de título 1">
            <a:extLst>
              <a:ext uri="{FF2B5EF4-FFF2-40B4-BE49-F238E27FC236}">
                <a16:creationId xmlns:a16="http://schemas.microsoft.com/office/drawing/2014/main" id="{DB6DD307-8B5C-430D-8BCC-2DCDF0788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54768125-CFA9-4AC9-8E89-AA57EB98F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Imagen 7">
            <a:extLst>
              <a:ext uri="{FF2B5EF4-FFF2-40B4-BE49-F238E27FC236}">
                <a16:creationId xmlns:a16="http://schemas.microsoft.com/office/drawing/2014/main" id="{65B6427B-5508-48A8-BD3F-2B09BB56298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02298" y="6339702"/>
            <a:ext cx="1148004" cy="439445"/>
          </a:xfrm>
          <a:prstGeom prst="rect">
            <a:avLst/>
          </a:prstGeom>
        </p:spPr>
      </p:pic>
      <p:sp>
        <p:nvSpPr>
          <p:cNvPr id="4" name="CuadroTexto 3">
            <a:extLst>
              <a:ext uri="{FF2B5EF4-FFF2-40B4-BE49-F238E27FC236}">
                <a16:creationId xmlns:a16="http://schemas.microsoft.com/office/drawing/2014/main" id="{16D512B8-ABE4-6394-74E1-9CCD4AEF3C78}"/>
              </a:ext>
            </a:extLst>
          </p:cNvPr>
          <p:cNvSpPr txBox="1"/>
          <p:nvPr userDrawn="1"/>
        </p:nvSpPr>
        <p:spPr>
          <a:xfrm>
            <a:off x="34696" y="10857"/>
            <a:ext cx="12157303" cy="338554"/>
          </a:xfrm>
          <a:prstGeom prst="rect">
            <a:avLst/>
          </a:prstGeom>
          <a:noFill/>
        </p:spPr>
        <p:txBody>
          <a:bodyPr wrap="square" rtlCol="0">
            <a:spAutoFit/>
          </a:bodyPr>
          <a:lstStyle/>
          <a:p>
            <a:r>
              <a:rPr lang="es-ES" sz="1600" b="0" dirty="0">
                <a:effectLst>
                  <a:outerShdw blurRad="38100" dist="38100" dir="2700000" algn="tl">
                    <a:srgbClr val="000000">
                      <a:alpha val="43137"/>
                    </a:srgbClr>
                  </a:outerShdw>
                </a:effectLst>
              </a:rPr>
              <a:t>REUNIÓN SEISIDA 2025  </a:t>
            </a:r>
            <a:r>
              <a:rPr lang="es-ES" sz="1600" b="0" dirty="0">
                <a:solidFill>
                  <a:schemeClr val="accent1">
                    <a:lumMod val="75000"/>
                  </a:schemeClr>
                </a:solidFill>
                <a:effectLst>
                  <a:outerShdw blurRad="38100" dist="38100" dir="2700000" algn="tl">
                    <a:srgbClr val="000000">
                      <a:alpha val="43137"/>
                    </a:srgbClr>
                  </a:outerShdw>
                </a:effectLst>
              </a:rPr>
              <a:t>·  “Cuidados diversos para necesidades diversas”                                                                               </a:t>
            </a:r>
            <a:r>
              <a:rPr lang="es-ES" sz="1600" b="0" dirty="0">
                <a:solidFill>
                  <a:schemeClr val="accent1">
                    <a:lumMod val="50000"/>
                  </a:schemeClr>
                </a:solidFill>
                <a:effectLst>
                  <a:outerShdw blurRad="38100" dist="38100" dir="2700000" algn="tl">
                    <a:srgbClr val="000000">
                      <a:alpha val="43137"/>
                    </a:srgbClr>
                  </a:outerShdw>
                </a:effectLst>
              </a:rPr>
              <a:t>Madrid, 29 de Abril de 2025</a:t>
            </a:r>
          </a:p>
        </p:txBody>
      </p:sp>
      <p:pic>
        <p:nvPicPr>
          <p:cNvPr id="6" name="Imagen 5">
            <a:extLst>
              <a:ext uri="{FF2B5EF4-FFF2-40B4-BE49-F238E27FC236}">
                <a16:creationId xmlns:a16="http://schemas.microsoft.com/office/drawing/2014/main" id="{3D0F9191-D166-FDED-CC5D-8EEFF28BC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518973" y="6374595"/>
            <a:ext cx="370729" cy="369658"/>
          </a:xfrm>
          <a:prstGeom prst="rect">
            <a:avLst/>
          </a:prstGeom>
        </p:spPr>
      </p:pic>
      <p:pic>
        <p:nvPicPr>
          <p:cNvPr id="9" name="Gráfico 8">
            <a:extLst>
              <a:ext uri="{FF2B5EF4-FFF2-40B4-BE49-F238E27FC236}">
                <a16:creationId xmlns:a16="http://schemas.microsoft.com/office/drawing/2014/main" id="{ADD3544F-FA63-FEAB-0CE9-AE00FC902AA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74972" y="6374595"/>
            <a:ext cx="4476750" cy="514350"/>
          </a:xfrm>
          <a:prstGeom prst="rect">
            <a:avLst/>
          </a:prstGeom>
        </p:spPr>
      </p:pic>
    </p:spTree>
    <p:extLst>
      <p:ext uri="{BB962C8B-B14F-4D97-AF65-F5344CB8AC3E}">
        <p14:creationId xmlns:p14="http://schemas.microsoft.com/office/powerpoint/2010/main" val="394937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B6C41F2-EBB6-4D34-833F-888D5F193FF6}"/>
              </a:ext>
            </a:extLst>
          </p:cNvPr>
          <p:cNvSpPr>
            <a:spLocks noGrp="1"/>
          </p:cNvSpPr>
          <p:nvPr>
            <p:ph type="ctrTitle"/>
          </p:nvPr>
        </p:nvSpPr>
        <p:spPr>
          <a:xfrm>
            <a:off x="349187" y="0"/>
            <a:ext cx="11656381" cy="2986180"/>
          </a:xfrm>
        </p:spPr>
        <p:txBody>
          <a:bodyPr>
            <a:noAutofit/>
          </a:bodyPr>
          <a:lstStyle/>
          <a:p>
            <a:r>
              <a:rPr lang="es-ES" sz="4400" dirty="0"/>
              <a:t>“Que nos devuelvan la dignidad robada”</a:t>
            </a:r>
            <a:br>
              <a:rPr lang="es-ES" sz="4400" dirty="0"/>
            </a:br>
            <a:r>
              <a:rPr lang="es-ES" sz="2000" dirty="0"/>
              <a:t> </a:t>
            </a:r>
            <a:br>
              <a:rPr lang="es-ES" sz="4400" dirty="0"/>
            </a:br>
            <a:r>
              <a:rPr lang="es-ES" sz="4000" dirty="0"/>
              <a:t>Injusticia epistémica e impacto en salud mental en personas trans trabajadoras sexuales</a:t>
            </a:r>
            <a:endParaRPr lang="es-ES" sz="4400" dirty="0"/>
          </a:p>
        </p:txBody>
      </p:sp>
      <p:sp>
        <p:nvSpPr>
          <p:cNvPr id="7" name="Subtítulo 6">
            <a:extLst>
              <a:ext uri="{FF2B5EF4-FFF2-40B4-BE49-F238E27FC236}">
                <a16:creationId xmlns:a16="http://schemas.microsoft.com/office/drawing/2014/main" id="{5B459ACC-2E80-4173-956E-2D16AC81AE1F}"/>
              </a:ext>
            </a:extLst>
          </p:cNvPr>
          <p:cNvSpPr>
            <a:spLocks noGrp="1"/>
          </p:cNvSpPr>
          <p:nvPr>
            <p:ph type="subTitle" idx="1"/>
          </p:nvPr>
        </p:nvSpPr>
        <p:spPr>
          <a:xfrm>
            <a:off x="538577" y="3409034"/>
            <a:ext cx="11277600" cy="925574"/>
          </a:xfrm>
        </p:spPr>
        <p:txBody>
          <a:bodyPr>
            <a:normAutofit/>
          </a:bodyPr>
          <a:lstStyle/>
          <a:p>
            <a:pPr algn="l"/>
            <a:r>
              <a:rPr lang="es-ES_tradnl" sz="1800" dirty="0"/>
              <a:t>Paule González Recio; Sara Moreno García; Antonio Bustillos; María Alonso Colón; María José </a:t>
            </a:r>
            <a:r>
              <a:rPr lang="es-ES_tradnl" sz="1800" dirty="0" err="1"/>
              <a:t>Belza</a:t>
            </a:r>
            <a:endParaRPr lang="es-ES" sz="1800" dirty="0"/>
          </a:p>
        </p:txBody>
      </p:sp>
      <p:pic>
        <p:nvPicPr>
          <p:cNvPr id="4" name="Picture 2" descr="Bandera de Palestina - Wikipedia, la enciclopedia libre">
            <a:extLst>
              <a:ext uri="{FF2B5EF4-FFF2-40B4-BE49-F238E27FC236}">
                <a16:creationId xmlns:a16="http://schemas.microsoft.com/office/drawing/2014/main" id="{0FE0ED13-CEEF-4E35-AAD6-43543D42C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4456351"/>
            <a:ext cx="3143250" cy="1571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E157E271-E10F-45FA-A5EE-9C01B45BB87F}"/>
              </a:ext>
            </a:extLst>
          </p:cNvPr>
          <p:cNvSpPr txBox="1">
            <a:spLocks noChangeArrowheads="1"/>
          </p:cNvSpPr>
          <p:nvPr/>
        </p:nvSpPr>
        <p:spPr bwMode="auto">
          <a:xfrm>
            <a:off x="5550067" y="5092268"/>
            <a:ext cx="241223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mn-lt"/>
                <a:ea typeface="+mn-ea"/>
                <a:cs typeface="+mn-cs"/>
              </a:defRPr>
            </a:lvl1pPr>
            <a:lvl2pPr marL="457200" indent="0" algn="ctr" rtl="0" eaLnBrk="0" fontAlgn="base" hangingPunct="0">
              <a:spcBef>
                <a:spcPct val="20000"/>
              </a:spcBef>
              <a:spcAft>
                <a:spcPct val="0"/>
              </a:spcAft>
              <a:buNone/>
              <a:defRPr sz="2000" kern="1200">
                <a:solidFill>
                  <a:schemeClr val="tx1"/>
                </a:solidFill>
                <a:latin typeface="+mn-lt"/>
                <a:ea typeface="+mn-ea"/>
                <a:cs typeface="+mn-cs"/>
              </a:defRPr>
            </a:lvl2pPr>
            <a:lvl3pPr marL="914400" indent="0" algn="ctr"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ctr"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ctr"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80000"/>
              </a:lnSpc>
            </a:pPr>
            <a:r>
              <a:rPr lang="es-ES" altLang="es-ES" sz="2000" b="1" dirty="0">
                <a:latin typeface="Calibri" panose="020F0502020204030204" pitchFamily="34" charset="0"/>
                <a:cs typeface="Calibri" panose="020F0502020204030204" pitchFamily="34" charset="0"/>
              </a:rPr>
              <a:t>STOP GENOCIDIO</a:t>
            </a:r>
          </a:p>
        </p:txBody>
      </p:sp>
    </p:spTree>
    <p:extLst>
      <p:ext uri="{BB962C8B-B14F-4D97-AF65-F5344CB8AC3E}">
        <p14:creationId xmlns:p14="http://schemas.microsoft.com/office/powerpoint/2010/main" val="610856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E2D590FF-EE81-438D-989B-4834C0F6E726}"/>
              </a:ext>
            </a:extLst>
          </p:cNvPr>
          <p:cNvSpPr>
            <a:spLocks noGrp="1"/>
          </p:cNvSpPr>
          <p:nvPr>
            <p:ph idx="1"/>
          </p:nvPr>
        </p:nvSpPr>
        <p:spPr>
          <a:xfrm>
            <a:off x="629680" y="1493271"/>
            <a:ext cx="10635344" cy="5197019"/>
          </a:xfrm>
        </p:spPr>
        <p:txBody>
          <a:bodyPr>
            <a:normAutofit fontScale="55000" lnSpcReduction="20000"/>
          </a:bodyPr>
          <a:lstStyle/>
          <a:p>
            <a:pPr marL="0" indent="0">
              <a:lnSpc>
                <a:spcPct val="150000"/>
              </a:lnSpc>
              <a:buNone/>
            </a:pPr>
            <a:r>
              <a:rPr lang="es-ES" sz="3200" dirty="0"/>
              <a:t>Descrito en el marco de </a:t>
            </a:r>
            <a:r>
              <a:rPr lang="es-ES" sz="3200" dirty="0" err="1"/>
              <a:t>Fricker</a:t>
            </a:r>
            <a:r>
              <a:rPr lang="es-ES" sz="3200" dirty="0"/>
              <a:t> como </a:t>
            </a:r>
            <a:r>
              <a:rPr lang="es-ES" sz="3200" b="1" dirty="0"/>
              <a:t>ataque a la dignidad humana</a:t>
            </a:r>
          </a:p>
          <a:p>
            <a:pPr marL="0" indent="0">
              <a:lnSpc>
                <a:spcPct val="150000"/>
              </a:lnSpc>
              <a:buNone/>
            </a:pPr>
            <a:r>
              <a:rPr lang="es-ES" sz="3200" dirty="0"/>
              <a:t>“Es una falta de humanidad cómo tu palabra no tiene valor”</a:t>
            </a:r>
          </a:p>
          <a:p>
            <a:pPr marL="0" indent="0">
              <a:lnSpc>
                <a:spcPct val="150000"/>
              </a:lnSpc>
              <a:buNone/>
            </a:pPr>
            <a:r>
              <a:rPr lang="es-ES" sz="3200" dirty="0"/>
              <a:t>“Tú me estás negando mi decisión, me estás tutelando […] me parece un sabotaje a la razón humana”</a:t>
            </a:r>
          </a:p>
          <a:p>
            <a:pPr marL="0" indent="0">
              <a:lnSpc>
                <a:spcPct val="150000"/>
              </a:lnSpc>
              <a:buNone/>
            </a:pPr>
            <a:r>
              <a:rPr lang="es-ES" sz="3200" dirty="0"/>
              <a:t>“El estigma, cómo se me trata en todos los niveles de la sociedad, desde amistades hasta instituciones […], se te juzga, se te infantiliza, la gente tiende a comportarse de manera paternalista”</a:t>
            </a:r>
          </a:p>
          <a:p>
            <a:pPr marL="0" indent="0">
              <a:lnSpc>
                <a:spcPct val="150000"/>
              </a:lnSpc>
              <a:buNone/>
            </a:pPr>
            <a:endParaRPr lang="es-ES" sz="3200" dirty="0"/>
          </a:p>
          <a:p>
            <a:pPr marL="0" indent="0">
              <a:lnSpc>
                <a:spcPct val="150000"/>
              </a:lnSpc>
              <a:buNone/>
            </a:pPr>
            <a:r>
              <a:rPr lang="es-ES" sz="3200" dirty="0"/>
              <a:t>Concepto de </a:t>
            </a:r>
            <a:r>
              <a:rPr lang="es-ES" sz="3200" b="1" dirty="0"/>
              <a:t>salvación </a:t>
            </a:r>
            <a:r>
              <a:rPr lang="es-ES" sz="3200" dirty="0"/>
              <a:t>(especial relevancia en la intersección con la migración)</a:t>
            </a:r>
            <a:endParaRPr lang="es-ES" sz="3200" b="1" dirty="0"/>
          </a:p>
          <a:p>
            <a:pPr marL="0" indent="0">
              <a:lnSpc>
                <a:spcPct val="150000"/>
              </a:lnSpc>
              <a:buNone/>
            </a:pPr>
            <a:r>
              <a:rPr lang="es-ES" sz="3200" dirty="0"/>
              <a:t>“Vienen a salvarme. […] No quiero que me salves. Yo sé lo que quiero. No me hacen falta carreras, no me vengas con que si estoy alienada o soy víctima. Soy víctima de ti. De ti soy víctima”</a:t>
            </a:r>
          </a:p>
        </p:txBody>
      </p:sp>
      <p:sp>
        <p:nvSpPr>
          <p:cNvPr id="3" name="Título 1">
            <a:extLst>
              <a:ext uri="{FF2B5EF4-FFF2-40B4-BE49-F238E27FC236}">
                <a16:creationId xmlns:a16="http://schemas.microsoft.com/office/drawing/2014/main" id="{65D0217D-D494-470E-B852-652C0CA1E500}"/>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Deshumanización e infantilización</a:t>
            </a:r>
          </a:p>
        </p:txBody>
      </p:sp>
      <p:pic>
        <p:nvPicPr>
          <p:cNvPr id="4" name="Picture 2" descr="Bandera de Palestina - Wikipedia, la enciclopedia libre">
            <a:extLst>
              <a:ext uri="{FF2B5EF4-FFF2-40B4-BE49-F238E27FC236}">
                <a16:creationId xmlns:a16="http://schemas.microsoft.com/office/drawing/2014/main" id="{C47B4336-F53D-4686-B655-BB0DB9804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5E69628D-B507-4DE9-9695-8E264000B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E2D590FF-EE81-438D-989B-4834C0F6E726}"/>
              </a:ext>
            </a:extLst>
          </p:cNvPr>
          <p:cNvSpPr>
            <a:spLocks noGrp="1"/>
          </p:cNvSpPr>
          <p:nvPr>
            <p:ph idx="1"/>
          </p:nvPr>
        </p:nvSpPr>
        <p:spPr>
          <a:xfrm>
            <a:off x="689552" y="1493272"/>
            <a:ext cx="10635344" cy="5260580"/>
          </a:xfrm>
        </p:spPr>
        <p:txBody>
          <a:bodyPr>
            <a:normAutofit fontScale="70000" lnSpcReduction="20000"/>
          </a:bodyPr>
          <a:lstStyle/>
          <a:p>
            <a:pPr marL="0" indent="0">
              <a:lnSpc>
                <a:spcPct val="150000"/>
              </a:lnSpc>
              <a:buNone/>
            </a:pPr>
            <a:r>
              <a:rPr lang="es-ES" sz="3300" dirty="0"/>
              <a:t>“Al gobierno nunca le hemos importado, nunca”</a:t>
            </a:r>
          </a:p>
          <a:p>
            <a:pPr marL="0" indent="0">
              <a:lnSpc>
                <a:spcPct val="150000"/>
              </a:lnSpc>
              <a:buNone/>
            </a:pPr>
            <a:r>
              <a:rPr lang="es-ES" sz="3300" dirty="0"/>
              <a:t>“No me venga a decir que ‘hay que hablarlo’, porque hace 30 años escuché esa misma frase […] Ustedes se van, cuatro años y entra otro, y otro. Pero es que soy yo la que sigue aquí […] No me vengan diciendo eso porque ya me parece un insulto a las personas trabajadoras. Me parece una falta de respeto”</a:t>
            </a:r>
          </a:p>
          <a:p>
            <a:pPr marL="0" indent="0">
              <a:lnSpc>
                <a:spcPct val="150000"/>
              </a:lnSpc>
              <a:buNone/>
            </a:pPr>
            <a:r>
              <a:rPr lang="es-ES" sz="3300" dirty="0"/>
              <a:t>“¿Ustedes se han preguntado en qué situación se encuentran las chicas de los clubs? […] ¿Usted habla con las putas? ¿por qué no habla con ellas? No mordemos […] ¿Y vienen aquí a avalarme con 40 estudios? Cuando usted quiera conocer una realidad, se acerca a esa realidad, pero no quiere escuchar lo que le van a decir”</a:t>
            </a:r>
          </a:p>
          <a:p>
            <a:pPr marL="0" indent="0">
              <a:lnSpc>
                <a:spcPct val="150000"/>
              </a:lnSpc>
              <a:buNone/>
            </a:pPr>
            <a:endParaRPr lang="es-ES" dirty="0"/>
          </a:p>
        </p:txBody>
      </p:sp>
      <p:sp>
        <p:nvSpPr>
          <p:cNvPr id="3" name="Título 1">
            <a:extLst>
              <a:ext uri="{FF2B5EF4-FFF2-40B4-BE49-F238E27FC236}">
                <a16:creationId xmlns:a16="http://schemas.microsoft.com/office/drawing/2014/main" id="{8CB9CF41-F77E-4A9D-A1B4-E31C582EC98E}"/>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Abandono e hipocresía institucional</a:t>
            </a:r>
          </a:p>
        </p:txBody>
      </p:sp>
      <p:pic>
        <p:nvPicPr>
          <p:cNvPr id="4" name="Picture 2" descr="Bandera de Palestina - Wikipedia, la enciclopedia libre">
            <a:extLst>
              <a:ext uri="{FF2B5EF4-FFF2-40B4-BE49-F238E27FC236}">
                <a16:creationId xmlns:a16="http://schemas.microsoft.com/office/drawing/2014/main" id="{B5639929-0122-4A52-AEBF-A396B6FB9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802CF232-A6E5-4D46-85E1-E6798A06F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6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E2D590FF-EE81-438D-989B-4834C0F6E726}"/>
              </a:ext>
            </a:extLst>
          </p:cNvPr>
          <p:cNvSpPr>
            <a:spLocks noGrp="1"/>
          </p:cNvSpPr>
          <p:nvPr>
            <p:ph idx="1"/>
          </p:nvPr>
        </p:nvSpPr>
        <p:spPr>
          <a:xfrm>
            <a:off x="898072" y="1383958"/>
            <a:ext cx="10635344" cy="5140964"/>
          </a:xfrm>
        </p:spPr>
        <p:txBody>
          <a:bodyPr>
            <a:normAutofit fontScale="70000" lnSpcReduction="20000"/>
          </a:bodyPr>
          <a:lstStyle/>
          <a:p>
            <a:pPr marL="0" indent="0">
              <a:lnSpc>
                <a:spcPct val="150000"/>
              </a:lnSpc>
              <a:buNone/>
            </a:pPr>
            <a:r>
              <a:rPr lang="es-ES" dirty="0"/>
              <a:t>Impacto del </a:t>
            </a:r>
            <a:r>
              <a:rPr lang="es-ES" b="1" dirty="0"/>
              <a:t>estigma</a:t>
            </a:r>
            <a:r>
              <a:rPr lang="es-ES" dirty="0"/>
              <a:t> sumado al </a:t>
            </a:r>
            <a:r>
              <a:rPr lang="es-ES" b="1" dirty="0"/>
              <a:t>duelo migratorio</a:t>
            </a:r>
          </a:p>
          <a:p>
            <a:pPr marL="0" indent="0">
              <a:lnSpc>
                <a:spcPct val="150000"/>
              </a:lnSpc>
              <a:buNone/>
            </a:pPr>
            <a:r>
              <a:rPr lang="es-ES" dirty="0"/>
              <a:t>“A mí lo que me hace daño no es ser puta, es el estigma, y el cómo no se me valora por parte de la sociedad”</a:t>
            </a:r>
          </a:p>
          <a:p>
            <a:pPr marL="0" indent="0">
              <a:lnSpc>
                <a:spcPct val="150000"/>
              </a:lnSpc>
              <a:buNone/>
            </a:pPr>
            <a:endParaRPr lang="es-ES" dirty="0"/>
          </a:p>
          <a:p>
            <a:pPr marL="0" indent="0">
              <a:lnSpc>
                <a:spcPct val="150000"/>
              </a:lnSpc>
              <a:buNone/>
            </a:pPr>
            <a:r>
              <a:rPr lang="es-ES" dirty="0"/>
              <a:t>Agotamiento, burnout y tristeza derivado de la </a:t>
            </a:r>
            <a:r>
              <a:rPr lang="es-ES" b="1" dirty="0"/>
              <a:t>frustración por la injusticia</a:t>
            </a:r>
          </a:p>
          <a:p>
            <a:pPr marL="0" indent="0">
              <a:lnSpc>
                <a:spcPct val="150000"/>
              </a:lnSpc>
              <a:buNone/>
            </a:pPr>
            <a:r>
              <a:rPr lang="es-ES" dirty="0"/>
              <a:t>“No lo entiendo en un estado democrático, por partidos progresistas […] y de verdad te quema, te quema […] y te entristece”</a:t>
            </a:r>
          </a:p>
          <a:p>
            <a:pPr marL="0" indent="0">
              <a:lnSpc>
                <a:spcPct val="150000"/>
              </a:lnSpc>
              <a:buNone/>
            </a:pPr>
            <a:r>
              <a:rPr lang="es-ES" dirty="0"/>
              <a:t>“Que nos devuelvan la dignidad robada, y no tanto machaque psicológico, tanto estigma”</a:t>
            </a:r>
          </a:p>
          <a:p>
            <a:pPr marL="0" indent="0">
              <a:lnSpc>
                <a:spcPct val="150000"/>
              </a:lnSpc>
              <a:buNone/>
            </a:pPr>
            <a:r>
              <a:rPr lang="es-ES" dirty="0"/>
              <a:t>“Me hace sentir horrible, cuando lo único que quiero es trabajar segura”</a:t>
            </a:r>
          </a:p>
          <a:p>
            <a:pPr marL="0" indent="0">
              <a:lnSpc>
                <a:spcPct val="150000"/>
              </a:lnSpc>
              <a:buNone/>
            </a:pPr>
            <a:r>
              <a:rPr lang="es-ES" dirty="0"/>
              <a:t>“Es muy doloroso [...] terminamos llorando ahí en el Ministerio de Igualdad, yo temblaba”</a:t>
            </a:r>
          </a:p>
          <a:p>
            <a:pPr marL="0" indent="0">
              <a:lnSpc>
                <a:spcPct val="150000"/>
              </a:lnSpc>
              <a:buNone/>
            </a:pPr>
            <a:endParaRPr lang="es-ES" dirty="0"/>
          </a:p>
          <a:p>
            <a:pPr marL="0" indent="0">
              <a:lnSpc>
                <a:spcPct val="150000"/>
              </a:lnSpc>
              <a:buNone/>
            </a:pPr>
            <a:endParaRPr lang="es-ES" dirty="0"/>
          </a:p>
        </p:txBody>
      </p:sp>
      <p:sp>
        <p:nvSpPr>
          <p:cNvPr id="4" name="Título 1">
            <a:extLst>
              <a:ext uri="{FF2B5EF4-FFF2-40B4-BE49-F238E27FC236}">
                <a16:creationId xmlns:a16="http://schemas.microsoft.com/office/drawing/2014/main" id="{6C51D804-5A8C-49F0-8627-713D31852DA7}"/>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Tristeza y soledad</a:t>
            </a:r>
          </a:p>
        </p:txBody>
      </p:sp>
      <p:pic>
        <p:nvPicPr>
          <p:cNvPr id="6" name="Picture 2" descr="Bandera de Palestina - Wikipedia, la enciclopedia libre">
            <a:extLst>
              <a:ext uri="{FF2B5EF4-FFF2-40B4-BE49-F238E27FC236}">
                <a16:creationId xmlns:a16="http://schemas.microsoft.com/office/drawing/2014/main" id="{51DDFFF0-8770-49E8-A6D1-A16C9BA8B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andera de Palestina - Wikipedia, la enciclopedia libre">
            <a:extLst>
              <a:ext uri="{FF2B5EF4-FFF2-40B4-BE49-F238E27FC236}">
                <a16:creationId xmlns:a16="http://schemas.microsoft.com/office/drawing/2014/main" id="{94771A80-34C4-46A3-846F-CDAE7E3EB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E2D590FF-EE81-438D-989B-4834C0F6E726}"/>
              </a:ext>
            </a:extLst>
          </p:cNvPr>
          <p:cNvSpPr>
            <a:spLocks noGrp="1"/>
          </p:cNvSpPr>
          <p:nvPr>
            <p:ph idx="1"/>
          </p:nvPr>
        </p:nvSpPr>
        <p:spPr>
          <a:xfrm>
            <a:off x="778328" y="1646108"/>
            <a:ext cx="10635344" cy="4744966"/>
          </a:xfrm>
        </p:spPr>
        <p:txBody>
          <a:bodyPr>
            <a:normAutofit fontScale="70000" lnSpcReduction="20000"/>
          </a:bodyPr>
          <a:lstStyle/>
          <a:p>
            <a:pPr marL="0" indent="0">
              <a:lnSpc>
                <a:spcPct val="150000"/>
              </a:lnSpc>
              <a:buNone/>
            </a:pPr>
            <a:r>
              <a:rPr lang="es-ES" dirty="0"/>
              <a:t>“Uno se pone a pensar ‘ojalá que no hagan eso’ [criminalizar], te da estrés. Te pones a pensar y te asustas, cuando ves eso te coge una preocupación ‘y ¿cómo hacemos? ¿qué hago? ¿de qué vivo?’”</a:t>
            </a:r>
          </a:p>
          <a:p>
            <a:pPr marL="0" indent="0">
              <a:lnSpc>
                <a:spcPct val="150000"/>
              </a:lnSpc>
              <a:buNone/>
            </a:pPr>
            <a:r>
              <a:rPr lang="es-ES" dirty="0"/>
              <a:t>“Estoy nerviosa porque me resulta muy injusto […] sé que va a afectar a la visión social, al estigma […] Es la rabia de saber que gente que no sabe qué es el trabajo sexual está diciendo todo en base a una moral. Una moral que no es nuestra, pero va a afectar a nuestras vidas […] Me cabrea, me enfada, me frustra, me cansa, me quita las energías”</a:t>
            </a:r>
          </a:p>
          <a:p>
            <a:pPr marL="0" indent="0">
              <a:lnSpc>
                <a:spcPct val="150000"/>
              </a:lnSpc>
              <a:buNone/>
            </a:pPr>
            <a:r>
              <a:rPr lang="es-ES" dirty="0"/>
              <a:t>“Tú estás luchando en la vida y en vez de ver la luz al final del túnel, ves que el túnel se está cerrando, las oportunidades se están cerrando. El peso mental es más fuerte, porque tú dices ¿qué voy a hacer? ¿qué? Porque la vida en vez de abrirme caminos me los está cerrando. Porque las opciones están desapareciendo y es que… ¿qué será de nosotras?”</a:t>
            </a:r>
          </a:p>
        </p:txBody>
      </p:sp>
      <p:sp>
        <p:nvSpPr>
          <p:cNvPr id="3" name="Título 1">
            <a:extLst>
              <a:ext uri="{FF2B5EF4-FFF2-40B4-BE49-F238E27FC236}">
                <a16:creationId xmlns:a16="http://schemas.microsoft.com/office/drawing/2014/main" id="{4D319CFA-48B1-4379-A3EE-63BE18826D39}"/>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Incertidumbre y ansiedad</a:t>
            </a:r>
          </a:p>
        </p:txBody>
      </p:sp>
      <p:pic>
        <p:nvPicPr>
          <p:cNvPr id="4" name="Picture 2" descr="Bandera de Palestina - Wikipedia, la enciclopedia libre">
            <a:extLst>
              <a:ext uri="{FF2B5EF4-FFF2-40B4-BE49-F238E27FC236}">
                <a16:creationId xmlns:a16="http://schemas.microsoft.com/office/drawing/2014/main" id="{2DD31119-0BD3-4B1C-B0C9-49A14A528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58C3D873-8ED8-48C0-9302-55D0889CB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1B3A4-D184-456F-9EC1-F269A983ADC4}"/>
              </a:ext>
            </a:extLst>
          </p:cNvPr>
          <p:cNvSpPr>
            <a:spLocks noGrp="1"/>
          </p:cNvSpPr>
          <p:nvPr>
            <p:ph idx="1"/>
          </p:nvPr>
        </p:nvSpPr>
        <p:spPr>
          <a:xfrm>
            <a:off x="926976" y="1682111"/>
            <a:ext cx="4815017" cy="4351338"/>
          </a:xfrm>
          <a:solidFill>
            <a:schemeClr val="accent2">
              <a:lumMod val="20000"/>
              <a:lumOff val="80000"/>
            </a:schemeClr>
          </a:solidFill>
          <a:ln>
            <a:noFill/>
          </a:ln>
        </p:spPr>
        <p:txBody>
          <a:bodyPr>
            <a:normAutofit fontScale="85000" lnSpcReduction="10000"/>
          </a:bodyPr>
          <a:lstStyle/>
          <a:p>
            <a:pPr algn="just">
              <a:lnSpc>
                <a:spcPct val="150000"/>
              </a:lnSpc>
            </a:pPr>
            <a:r>
              <a:rPr lang="es-ES_tradnl" sz="2400"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Los datos son </a:t>
            </a:r>
            <a:r>
              <a:rPr lang="es-ES_tradnl" sz="2400" b="1"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insuficientes</a:t>
            </a:r>
            <a:r>
              <a:rPr lang="es-ES_tradnl" sz="2400"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 para analizar si la </a:t>
            </a:r>
            <a:r>
              <a:rPr lang="es-ES_tradnl" sz="2400" b="1"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identidad de género </a:t>
            </a:r>
            <a:r>
              <a:rPr lang="es-ES_tradnl" sz="2400"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se relaciona con las experiencias de injusticia epistémica</a:t>
            </a:r>
          </a:p>
          <a:p>
            <a:pPr algn="just">
              <a:lnSpc>
                <a:spcPct val="150000"/>
              </a:lnSpc>
            </a:pPr>
            <a:r>
              <a:rPr lang="es-ES_tradnl" sz="2400"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Los métodos de reclutamiento pueden haber </a:t>
            </a:r>
            <a:r>
              <a:rPr lang="es-ES_tradnl" sz="2400" b="1"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sobrerrepresentado</a:t>
            </a:r>
            <a:r>
              <a:rPr lang="es-ES_tradnl" sz="2400"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 personas presentes en </a:t>
            </a:r>
            <a:r>
              <a:rPr lang="es-ES_tradnl" sz="2400" b="1"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estructuras comunitarias </a:t>
            </a:r>
            <a:r>
              <a:rPr lang="es-ES_tradnl" sz="2400" dirty="0">
                <a:solidFill>
                  <a:srgbClr val="000000"/>
                </a:solidFill>
                <a:uFill>
                  <a:solidFill>
                    <a:srgbClr val="000000"/>
                  </a:solidFill>
                </a:uFill>
                <a:latin typeface="+mn-lt"/>
                <a:ea typeface="Arial" panose="020B0604020202020204" pitchFamily="34" charset="0"/>
                <a:cs typeface="Arial Unicode MS" panose="020B0604020202020204" pitchFamily="34" charset="-128"/>
              </a:rPr>
              <a:t>de grandes ciudades, infrarrepresentando trabajadores de áreas rurales</a:t>
            </a:r>
          </a:p>
          <a:p>
            <a:pPr algn="just">
              <a:lnSpc>
                <a:spcPct val="150000"/>
              </a:lnSpc>
              <a:spcAft>
                <a:spcPts val="0"/>
              </a:spcAft>
            </a:pPr>
            <a:endParaRPr lang="es-ES" sz="32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nSpc>
                <a:spcPct val="150000"/>
              </a:lnSpc>
              <a:buNone/>
            </a:pPr>
            <a:endParaRPr lang="es-ES" dirty="0"/>
          </a:p>
        </p:txBody>
      </p:sp>
      <p:sp>
        <p:nvSpPr>
          <p:cNvPr id="6" name="Título 1">
            <a:extLst>
              <a:ext uri="{FF2B5EF4-FFF2-40B4-BE49-F238E27FC236}">
                <a16:creationId xmlns:a16="http://schemas.microsoft.com/office/drawing/2014/main" id="{FABDB26F-F582-4672-B8A0-4C63D81C474E}"/>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LIMITACIONES Y FORTALEZAS</a:t>
            </a:r>
          </a:p>
        </p:txBody>
      </p:sp>
      <p:sp>
        <p:nvSpPr>
          <p:cNvPr id="7" name="Marcador de contenido 2">
            <a:extLst>
              <a:ext uri="{FF2B5EF4-FFF2-40B4-BE49-F238E27FC236}">
                <a16:creationId xmlns:a16="http://schemas.microsoft.com/office/drawing/2014/main" id="{62D4F676-FF0B-444F-A9D9-B6B1D93BDEE6}"/>
              </a:ext>
            </a:extLst>
          </p:cNvPr>
          <p:cNvSpPr txBox="1">
            <a:spLocks/>
          </p:cNvSpPr>
          <p:nvPr/>
        </p:nvSpPr>
        <p:spPr>
          <a:xfrm>
            <a:off x="6587169" y="1682111"/>
            <a:ext cx="4677855" cy="4351338"/>
          </a:xfrm>
          <a:prstGeom prst="rect">
            <a:avLst/>
          </a:prstGeom>
          <a:solidFill>
            <a:schemeClr val="accent6">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El uso de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entrevistas en profundidad</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permite un mayor nivel de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detalle</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en las experiencias</a:t>
            </a:r>
          </a:p>
          <a:p>
            <a:pPr algn="just">
              <a:lnSpc>
                <a:spcPct val="150000"/>
              </a:lnSpc>
            </a:pP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Diversidad</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de la muestra en cuanto a países de origen, identidades de género y edades </a:t>
            </a:r>
          </a:p>
          <a:p>
            <a:pPr algn="just">
              <a:lnSpc>
                <a:spcPct val="150000"/>
              </a:lnSpc>
            </a:pP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Las entrevistas fueron hechas por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investigadores trans</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lo que reduce el desequilibrio de poder y enriquece la investigación</a:t>
            </a:r>
          </a:p>
          <a:p>
            <a:pPr algn="just">
              <a:lnSpc>
                <a:spcPct val="150000"/>
              </a:lnSpc>
            </a:pPr>
            <a:endParaRPr lang="es-ES" sz="32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nSpc>
                <a:spcPct val="150000"/>
              </a:lnSpc>
              <a:buFont typeface="Arial" panose="020B0604020202020204" pitchFamily="34" charset="0"/>
              <a:buNone/>
            </a:pPr>
            <a:endParaRPr lang="es-ES" dirty="0"/>
          </a:p>
        </p:txBody>
      </p:sp>
    </p:spTree>
    <p:extLst>
      <p:ext uri="{BB962C8B-B14F-4D97-AF65-F5344CB8AC3E}">
        <p14:creationId xmlns:p14="http://schemas.microsoft.com/office/powerpoint/2010/main" val="44545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1B3A4-D184-456F-9EC1-F269A983ADC4}"/>
              </a:ext>
            </a:extLst>
          </p:cNvPr>
          <p:cNvSpPr>
            <a:spLocks noGrp="1"/>
          </p:cNvSpPr>
          <p:nvPr>
            <p:ph idx="1"/>
          </p:nvPr>
        </p:nvSpPr>
        <p:spPr>
          <a:xfrm>
            <a:off x="838200" y="1780083"/>
            <a:ext cx="10515600" cy="4351338"/>
          </a:xfrm>
        </p:spPr>
        <p:txBody>
          <a:bodyPr>
            <a:normAutofit fontScale="70000" lnSpcReduction="20000"/>
          </a:bodyPr>
          <a:lstStyle/>
          <a:p>
            <a:pPr marL="0" indent="0" algn="just">
              <a:lnSpc>
                <a:spcPct val="150000"/>
              </a:lnSpc>
              <a:spcAft>
                <a:spcPts val="0"/>
              </a:spcAft>
              <a:buNone/>
            </a:pP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Las personas trans trabajadoras sexuales en España narran experiencias relacionadas con una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fuerte injusticia epistémica </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en algo que afecta profundamente a sus vidas: su herramienta de supervivencia. </a:t>
            </a:r>
          </a:p>
          <a:p>
            <a:pPr marL="0" indent="0" algn="just">
              <a:lnSpc>
                <a:spcPct val="150000"/>
              </a:lnSpc>
              <a:spcAft>
                <a:spcPts val="0"/>
              </a:spcAft>
              <a:buNone/>
            </a:pP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Esta injusticia se caracteriza por una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negativa institucional </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a reconocerles como interlocutores </a:t>
            </a:r>
            <a:r>
              <a:rPr lang="es-ES_tradnl" dirty="0" err="1">
                <a:solidFill>
                  <a:srgbClr val="000000"/>
                </a:solidFill>
                <a:uFill>
                  <a:solidFill>
                    <a:srgbClr val="000000"/>
                  </a:solidFill>
                </a:uFill>
                <a:ea typeface="Arial" panose="020B0604020202020204" pitchFamily="34" charset="0"/>
                <a:cs typeface="Arial Unicode MS" panose="020B0604020202020204" pitchFamily="34" charset="-128"/>
              </a:rPr>
              <a:t>válides</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y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sujetos legítimos de conocimiento.</a:t>
            </a:r>
          </a:p>
          <a:p>
            <a:pPr marL="0" indent="0" algn="just">
              <a:lnSpc>
                <a:spcPct val="150000"/>
              </a:lnSpc>
              <a:spcAft>
                <a:spcPts val="0"/>
              </a:spcAft>
              <a:buNone/>
            </a:pP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Esto se plasma en procesos descritos como de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deshumanización</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infantilización</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y de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robo de la dignidad</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a:t>
            </a:r>
          </a:p>
          <a:p>
            <a:pPr marL="0" indent="0" algn="just">
              <a:lnSpc>
                <a:spcPct val="150000"/>
              </a:lnSpc>
              <a:spcAft>
                <a:spcPts val="0"/>
              </a:spcAft>
              <a:buNone/>
            </a:pP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Además, esta injusticia tiene un importante </a:t>
            </a:r>
            <a:r>
              <a:rPr lang="es-ES_tradnl" b="1" dirty="0">
                <a:solidFill>
                  <a:srgbClr val="000000"/>
                </a:solidFill>
                <a:uFill>
                  <a:solidFill>
                    <a:srgbClr val="000000"/>
                  </a:solidFill>
                </a:uFill>
                <a:ea typeface="Arial" panose="020B0604020202020204" pitchFamily="34" charset="0"/>
                <a:cs typeface="Arial Unicode MS" panose="020B0604020202020204" pitchFamily="34" charset="-128"/>
              </a:rPr>
              <a:t>impacto en distintas esferas de su salud mental</a:t>
            </a:r>
            <a:r>
              <a:rPr lang="es-ES_tradnl" dirty="0">
                <a:solidFill>
                  <a:srgbClr val="000000"/>
                </a:solidFill>
                <a:uFill>
                  <a:solidFill>
                    <a:srgbClr val="000000"/>
                  </a:solidFill>
                </a:uFill>
                <a:ea typeface="Arial" panose="020B0604020202020204" pitchFamily="34" charset="0"/>
                <a:cs typeface="Arial Unicode MS" panose="020B0604020202020204" pitchFamily="34" charset="-128"/>
              </a:rPr>
              <a:t>: aumentando su soledad, su incertidumbre y la sintomatología ansioso-depresiva.</a:t>
            </a:r>
          </a:p>
          <a:p>
            <a:pPr algn="just">
              <a:lnSpc>
                <a:spcPct val="150000"/>
              </a:lnSpc>
              <a:spcAft>
                <a:spcPts val="0"/>
              </a:spcAft>
            </a:pPr>
            <a:endParaRPr lang="es-ES" sz="32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nSpc>
                <a:spcPct val="150000"/>
              </a:lnSpc>
              <a:buNone/>
            </a:pPr>
            <a:endParaRPr lang="es-ES" dirty="0"/>
          </a:p>
        </p:txBody>
      </p:sp>
      <p:sp>
        <p:nvSpPr>
          <p:cNvPr id="6" name="Título 1">
            <a:extLst>
              <a:ext uri="{FF2B5EF4-FFF2-40B4-BE49-F238E27FC236}">
                <a16:creationId xmlns:a16="http://schemas.microsoft.com/office/drawing/2014/main" id="{FABDB26F-F582-4672-B8A0-4C63D81C474E}"/>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CONCLUSIONES (I)</a:t>
            </a:r>
          </a:p>
        </p:txBody>
      </p:sp>
      <p:pic>
        <p:nvPicPr>
          <p:cNvPr id="4" name="Picture 2" descr="Bandera de Palestina - Wikipedia, la enciclopedia libre">
            <a:extLst>
              <a:ext uri="{FF2B5EF4-FFF2-40B4-BE49-F238E27FC236}">
                <a16:creationId xmlns:a16="http://schemas.microsoft.com/office/drawing/2014/main" id="{5D398052-0470-4CD6-8051-1623FC57E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dera de Palestina - Wikipedia, la enciclopedia libre">
            <a:extLst>
              <a:ext uri="{FF2B5EF4-FFF2-40B4-BE49-F238E27FC236}">
                <a16:creationId xmlns:a16="http://schemas.microsoft.com/office/drawing/2014/main" id="{87235D36-F4CC-448A-9878-064B7AD93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2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1B3A4-D184-456F-9EC1-F269A983ADC4}"/>
              </a:ext>
            </a:extLst>
          </p:cNvPr>
          <p:cNvSpPr>
            <a:spLocks noGrp="1"/>
          </p:cNvSpPr>
          <p:nvPr>
            <p:ph idx="1"/>
          </p:nvPr>
        </p:nvSpPr>
        <p:spPr>
          <a:xfrm>
            <a:off x="838200" y="1685817"/>
            <a:ext cx="10515600" cy="4351338"/>
          </a:xfrm>
        </p:spPr>
        <p:txBody>
          <a:bodyPr>
            <a:normAutofit fontScale="85000" lnSpcReduction="20000"/>
          </a:bodyPr>
          <a:lstStyle/>
          <a:p>
            <a:pPr marL="0" indent="0" algn="just">
              <a:lnSpc>
                <a:spcPct val="150000"/>
              </a:lnSpc>
              <a:buNone/>
            </a:pPr>
            <a:r>
              <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rPr>
              <a:t>Cualquier cambio legislativo relativo al trabajo sexual necesita en primer lugar </a:t>
            </a:r>
            <a:r>
              <a:rPr lang="es-ES_tradnl" sz="3200" b="1" dirty="0">
                <a:solidFill>
                  <a:srgbClr val="000000"/>
                </a:solidFill>
                <a:uFill>
                  <a:solidFill>
                    <a:srgbClr val="000000"/>
                  </a:solidFill>
                </a:uFill>
                <a:ea typeface="Arial" panose="020B0604020202020204" pitchFamily="34" charset="0"/>
                <a:cs typeface="Arial Unicode MS" panose="020B0604020202020204" pitchFamily="34" charset="-128"/>
              </a:rPr>
              <a:t>escuchar a las personas que lo ejercen</a:t>
            </a:r>
            <a:r>
              <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rPr>
              <a:t>, prestando atención a la deshumanización y al deterioro en salud que se deriva del borrado epistémico. </a:t>
            </a:r>
          </a:p>
          <a:p>
            <a:pPr marL="0" indent="0" algn="just">
              <a:lnSpc>
                <a:spcPct val="150000"/>
              </a:lnSpc>
              <a:buNone/>
            </a:pPr>
            <a:endPar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endParaRPr>
          </a:p>
          <a:p>
            <a:pPr marL="0" indent="0" algn="just">
              <a:lnSpc>
                <a:spcPct val="150000"/>
              </a:lnSpc>
              <a:buNone/>
            </a:pPr>
            <a:r>
              <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rPr>
              <a:t>El </a:t>
            </a:r>
            <a:r>
              <a:rPr lang="es-ES_tradnl" sz="3200" b="1" dirty="0">
                <a:solidFill>
                  <a:srgbClr val="000000"/>
                </a:solidFill>
                <a:uFill>
                  <a:solidFill>
                    <a:srgbClr val="000000"/>
                  </a:solidFill>
                </a:uFill>
                <a:ea typeface="Arial" panose="020B0604020202020204" pitchFamily="34" charset="0"/>
                <a:cs typeface="Arial Unicode MS" panose="020B0604020202020204" pitchFamily="34" charset="-128"/>
              </a:rPr>
              <a:t>reconocimiento</a:t>
            </a:r>
            <a:r>
              <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rPr>
              <a:t> como personas con saberes válidos </a:t>
            </a:r>
            <a:r>
              <a:rPr lang="es-ES_tradnl" sz="3200" b="1" dirty="0">
                <a:solidFill>
                  <a:srgbClr val="000000"/>
                </a:solidFill>
                <a:uFill>
                  <a:solidFill>
                    <a:srgbClr val="000000"/>
                  </a:solidFill>
                </a:uFill>
                <a:ea typeface="Arial" panose="020B0604020202020204" pitchFamily="34" charset="0"/>
                <a:cs typeface="Arial Unicode MS" panose="020B0604020202020204" pitchFamily="34" charset="-128"/>
              </a:rPr>
              <a:t>dignifica</a:t>
            </a:r>
            <a:r>
              <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rPr>
              <a:t> y </a:t>
            </a:r>
            <a:r>
              <a:rPr lang="es-ES_tradnl" sz="3200" b="1" dirty="0">
                <a:solidFill>
                  <a:srgbClr val="000000"/>
                </a:solidFill>
                <a:uFill>
                  <a:solidFill>
                    <a:srgbClr val="000000"/>
                  </a:solidFill>
                </a:uFill>
                <a:ea typeface="Arial" panose="020B0604020202020204" pitchFamily="34" charset="0"/>
                <a:cs typeface="Arial Unicode MS" panose="020B0604020202020204" pitchFamily="34" charset="-128"/>
              </a:rPr>
              <a:t>supone un cuidado </a:t>
            </a:r>
            <a:r>
              <a:rPr lang="es-ES_tradnl" sz="3200" dirty="0">
                <a:solidFill>
                  <a:srgbClr val="000000"/>
                </a:solidFill>
                <a:uFill>
                  <a:solidFill>
                    <a:srgbClr val="000000"/>
                  </a:solidFill>
                </a:uFill>
                <a:ea typeface="Arial" panose="020B0604020202020204" pitchFamily="34" charset="0"/>
                <a:cs typeface="Arial Unicode MS" panose="020B0604020202020204" pitchFamily="34" charset="-128"/>
              </a:rPr>
              <a:t>necesario en una sociedad justa.</a:t>
            </a:r>
            <a:endParaRPr lang="es-ES" sz="36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just">
              <a:lnSpc>
                <a:spcPct val="150000"/>
              </a:lnSpc>
              <a:spcAft>
                <a:spcPts val="0"/>
              </a:spcAft>
            </a:pPr>
            <a:endParaRPr lang="es-ES" sz="3200" dirty="0">
              <a:solidFill>
                <a:srgbClr val="000000"/>
              </a:solidFill>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nSpc>
                <a:spcPct val="150000"/>
              </a:lnSpc>
              <a:buNone/>
            </a:pPr>
            <a:endParaRPr lang="es-ES" dirty="0"/>
          </a:p>
        </p:txBody>
      </p:sp>
      <p:sp>
        <p:nvSpPr>
          <p:cNvPr id="4" name="Título 1">
            <a:extLst>
              <a:ext uri="{FF2B5EF4-FFF2-40B4-BE49-F238E27FC236}">
                <a16:creationId xmlns:a16="http://schemas.microsoft.com/office/drawing/2014/main" id="{7997F8BD-5A18-4EE5-92CB-E09A8C50CA40}"/>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CONCLUSIONES (II)</a:t>
            </a:r>
          </a:p>
        </p:txBody>
      </p:sp>
      <p:pic>
        <p:nvPicPr>
          <p:cNvPr id="5" name="Picture 2" descr="Bandera de Palestina - Wikipedia, la enciclopedia libre">
            <a:extLst>
              <a:ext uri="{FF2B5EF4-FFF2-40B4-BE49-F238E27FC236}">
                <a16:creationId xmlns:a16="http://schemas.microsoft.com/office/drawing/2014/main" id="{2957B336-86F8-482F-9C64-43115EFA2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88EC1FDB-2CF7-47C2-A982-258732F32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3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8522705-D990-4113-B0B5-EAFC2914E2B5}"/>
              </a:ext>
            </a:extLst>
          </p:cNvPr>
          <p:cNvSpPr>
            <a:spLocks noGrp="1"/>
          </p:cNvSpPr>
          <p:nvPr>
            <p:ph type="title"/>
          </p:nvPr>
        </p:nvSpPr>
        <p:spPr>
          <a:xfrm>
            <a:off x="3831770" y="472539"/>
            <a:ext cx="4528457" cy="1325563"/>
          </a:xfrm>
        </p:spPr>
        <p:txBody>
          <a:bodyPr>
            <a:normAutofit/>
          </a:bodyPr>
          <a:lstStyle/>
          <a:p>
            <a:pPr algn="ctr"/>
            <a:r>
              <a:rPr lang="es-ES" sz="3200" dirty="0">
                <a:solidFill>
                  <a:schemeClr val="accent1"/>
                </a:solidFill>
              </a:rPr>
              <a:t>MUCHAS GRACIAS</a:t>
            </a:r>
          </a:p>
        </p:txBody>
      </p:sp>
      <p:pic>
        <p:nvPicPr>
          <p:cNvPr id="7" name="Imagen 6">
            <a:extLst>
              <a:ext uri="{FF2B5EF4-FFF2-40B4-BE49-F238E27FC236}">
                <a16:creationId xmlns:a16="http://schemas.microsoft.com/office/drawing/2014/main" id="{ED413A80-5228-496B-BD85-1DE13E39E7BD}"/>
              </a:ext>
            </a:extLst>
          </p:cNvPr>
          <p:cNvPicPr>
            <a:picLocks noChangeAspect="1"/>
          </p:cNvPicPr>
          <p:nvPr/>
        </p:nvPicPr>
        <p:blipFill>
          <a:blip r:embed="rId3"/>
          <a:stretch>
            <a:fillRect/>
          </a:stretch>
        </p:blipFill>
        <p:spPr>
          <a:xfrm>
            <a:off x="808213" y="1632961"/>
            <a:ext cx="6606254" cy="4406365"/>
          </a:xfrm>
          <a:prstGeom prst="rect">
            <a:avLst/>
          </a:prstGeom>
        </p:spPr>
      </p:pic>
      <p:pic>
        <p:nvPicPr>
          <p:cNvPr id="5" name="Picture 2" descr="Bandera de Palestina - Wikipedia, la enciclopedia libre">
            <a:extLst>
              <a:ext uri="{FF2B5EF4-FFF2-40B4-BE49-F238E27FC236}">
                <a16:creationId xmlns:a16="http://schemas.microsoft.com/office/drawing/2014/main" id="{13ECA0B7-745D-4A25-B5D8-F102008FC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5089" y="2888808"/>
            <a:ext cx="3143250" cy="1571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DAD7AE1-F03F-461E-A648-EE61ADB433C6}"/>
              </a:ext>
            </a:extLst>
          </p:cNvPr>
          <p:cNvSpPr txBox="1">
            <a:spLocks noChangeArrowheads="1"/>
          </p:cNvSpPr>
          <p:nvPr/>
        </p:nvSpPr>
        <p:spPr bwMode="auto">
          <a:xfrm>
            <a:off x="9160781" y="3524725"/>
            <a:ext cx="241223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mn-lt"/>
                <a:ea typeface="+mn-ea"/>
                <a:cs typeface="+mn-cs"/>
              </a:defRPr>
            </a:lvl1pPr>
            <a:lvl2pPr marL="457200" indent="0" algn="ctr" rtl="0" eaLnBrk="0" fontAlgn="base" hangingPunct="0">
              <a:spcBef>
                <a:spcPct val="20000"/>
              </a:spcBef>
              <a:spcAft>
                <a:spcPct val="0"/>
              </a:spcAft>
              <a:buNone/>
              <a:defRPr sz="2000" kern="1200">
                <a:solidFill>
                  <a:schemeClr val="tx1"/>
                </a:solidFill>
                <a:latin typeface="+mn-lt"/>
                <a:ea typeface="+mn-ea"/>
                <a:cs typeface="+mn-cs"/>
              </a:defRPr>
            </a:lvl2pPr>
            <a:lvl3pPr marL="914400" indent="0" algn="ctr"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ctr"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ctr"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lnSpc>
                <a:spcPct val="80000"/>
              </a:lnSpc>
            </a:pPr>
            <a:r>
              <a:rPr lang="es-ES" altLang="es-ES" sz="2000" b="1" dirty="0">
                <a:latin typeface="Calibri" panose="020F0502020204030204" pitchFamily="34" charset="0"/>
                <a:cs typeface="Calibri" panose="020F0502020204030204" pitchFamily="34" charset="0"/>
              </a:rPr>
              <a:t>STOP GENOCIDIO</a:t>
            </a:r>
          </a:p>
        </p:txBody>
      </p:sp>
    </p:spTree>
    <p:extLst>
      <p:ext uri="{BB962C8B-B14F-4D97-AF65-F5344CB8AC3E}">
        <p14:creationId xmlns:p14="http://schemas.microsoft.com/office/powerpoint/2010/main" val="286569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7B440-0C2F-4C0F-8DED-9CEC3A870056}"/>
              </a:ext>
            </a:extLst>
          </p:cNvPr>
          <p:cNvSpPr>
            <a:spLocks noGrp="1"/>
          </p:cNvSpPr>
          <p:nvPr>
            <p:ph type="title"/>
          </p:nvPr>
        </p:nvSpPr>
        <p:spPr>
          <a:xfrm>
            <a:off x="838200" y="804862"/>
            <a:ext cx="10515600" cy="1325563"/>
          </a:xfrm>
        </p:spPr>
        <p:txBody>
          <a:bodyPr>
            <a:normAutofit/>
          </a:bodyPr>
          <a:lstStyle/>
          <a:p>
            <a:r>
              <a:rPr lang="es-ES" sz="3200" dirty="0">
                <a:solidFill>
                  <a:schemeClr val="accent1"/>
                </a:solidFill>
                <a:latin typeface="+mn-lt"/>
              </a:rPr>
              <a:t>FINANCIACIÓN Y CONFLICTOS DE INTERÉS</a:t>
            </a:r>
          </a:p>
        </p:txBody>
      </p:sp>
      <p:sp>
        <p:nvSpPr>
          <p:cNvPr id="7" name="Marcador de contenido 2">
            <a:extLst>
              <a:ext uri="{FF2B5EF4-FFF2-40B4-BE49-F238E27FC236}">
                <a16:creationId xmlns:a16="http://schemas.microsoft.com/office/drawing/2014/main" id="{2BB050FC-13C3-42E9-97AC-B45EDA55D9C8}"/>
              </a:ext>
            </a:extLst>
          </p:cNvPr>
          <p:cNvSpPr>
            <a:spLocks noGrp="1"/>
          </p:cNvSpPr>
          <p:nvPr>
            <p:ph idx="1"/>
          </p:nvPr>
        </p:nvSpPr>
        <p:spPr>
          <a:xfrm>
            <a:off x="838200" y="1825625"/>
            <a:ext cx="10515600" cy="4351338"/>
          </a:xfrm>
        </p:spPr>
        <p:txBody>
          <a:bodyPr>
            <a:normAutofit/>
          </a:bodyPr>
          <a:lstStyle/>
          <a:p>
            <a:pPr marL="0" indent="0">
              <a:buNone/>
            </a:pPr>
            <a:endParaRPr lang="es-ES" dirty="0">
              <a:latin typeface="+mn-lt"/>
            </a:endParaRPr>
          </a:p>
          <a:p>
            <a:pPr marL="0" indent="0">
              <a:lnSpc>
                <a:spcPct val="150000"/>
              </a:lnSpc>
              <a:buNone/>
            </a:pPr>
            <a:r>
              <a:rPr lang="es-ES" b="1" dirty="0">
                <a:latin typeface="+mn-lt"/>
              </a:rPr>
              <a:t>Financiación</a:t>
            </a:r>
            <a:r>
              <a:rPr lang="es-ES" dirty="0">
                <a:latin typeface="+mn-lt"/>
              </a:rPr>
              <a:t>: IMIENS (Iniciación al liderazgo en investigación 2023)</a:t>
            </a:r>
          </a:p>
          <a:p>
            <a:pPr marL="0" indent="0">
              <a:buNone/>
            </a:pPr>
            <a:endParaRPr lang="es-ES" dirty="0">
              <a:latin typeface="+mn-lt"/>
            </a:endParaRPr>
          </a:p>
          <a:p>
            <a:pPr marL="0" indent="0">
              <a:buNone/>
            </a:pPr>
            <a:r>
              <a:rPr lang="es-ES" b="1" dirty="0">
                <a:latin typeface="+mn-lt"/>
              </a:rPr>
              <a:t>Conflictos de interés</a:t>
            </a:r>
            <a:r>
              <a:rPr lang="es-ES" dirty="0">
                <a:latin typeface="+mn-lt"/>
              </a:rPr>
              <a:t>: ninguno</a:t>
            </a:r>
          </a:p>
          <a:p>
            <a:pPr marL="0" indent="0">
              <a:buNone/>
            </a:pPr>
            <a:endParaRPr lang="es-ES" dirty="0">
              <a:latin typeface="+mn-lt"/>
            </a:endParaRPr>
          </a:p>
          <a:p>
            <a:pPr marL="0" indent="0">
              <a:buNone/>
            </a:pPr>
            <a:r>
              <a:rPr lang="es-ES" dirty="0">
                <a:latin typeface="+mn-lt"/>
              </a:rPr>
              <a:t>Esta comunicación es resultado del trabajo de sus autores y no representa necesariamente posicionamientos por parte de sus instituciones afiliadas</a:t>
            </a:r>
          </a:p>
        </p:txBody>
      </p:sp>
      <p:pic>
        <p:nvPicPr>
          <p:cNvPr id="8" name="Picture 2" descr="Bandera de Palestina - Wikipedia, la enciclopedia libre">
            <a:extLst>
              <a:ext uri="{FF2B5EF4-FFF2-40B4-BE49-F238E27FC236}">
                <a16:creationId xmlns:a16="http://schemas.microsoft.com/office/drawing/2014/main" id="{577D4958-B60E-4D88-AC40-287BBBA5A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ndera de Palestina - Wikipedia, la enciclopedia libre">
            <a:extLst>
              <a:ext uri="{FF2B5EF4-FFF2-40B4-BE49-F238E27FC236}">
                <a16:creationId xmlns:a16="http://schemas.microsoft.com/office/drawing/2014/main" id="{31DB481E-5061-4DD6-B54F-5BCE74154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0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randa Fricker — Princeton University Humanities Council">
            <a:extLst>
              <a:ext uri="{FF2B5EF4-FFF2-40B4-BE49-F238E27FC236}">
                <a16:creationId xmlns:a16="http://schemas.microsoft.com/office/drawing/2014/main" id="{871E2649-4790-4E42-A069-84DF3473E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24" y="2027483"/>
            <a:ext cx="4144392" cy="331981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989E7F3C-6835-4582-B452-0AD49898108E}"/>
              </a:ext>
            </a:extLst>
          </p:cNvPr>
          <p:cNvSpPr>
            <a:spLocks noGrp="1"/>
          </p:cNvSpPr>
          <p:nvPr>
            <p:ph type="title"/>
          </p:nvPr>
        </p:nvSpPr>
        <p:spPr>
          <a:xfrm>
            <a:off x="749424" y="167709"/>
            <a:ext cx="10515600" cy="1325563"/>
          </a:xfrm>
        </p:spPr>
        <p:txBody>
          <a:bodyPr>
            <a:normAutofit/>
          </a:bodyPr>
          <a:lstStyle/>
          <a:p>
            <a:pPr>
              <a:lnSpc>
                <a:spcPct val="170000"/>
              </a:lnSpc>
            </a:pPr>
            <a:r>
              <a:rPr lang="es-ES" sz="3200" b="1" kern="0" dirty="0">
                <a:solidFill>
                  <a:srgbClr val="1D71B7"/>
                </a:solidFill>
                <a:latin typeface="Arial" pitchFamily="34" charset="0"/>
                <a:cs typeface="Arial" pitchFamily="34" charset="0"/>
              </a:rPr>
              <a:t>INTRODUCCIÓN: INJUSTICIA EPISTÉMICA</a:t>
            </a:r>
          </a:p>
        </p:txBody>
      </p:sp>
      <p:sp>
        <p:nvSpPr>
          <p:cNvPr id="3" name="Rectángulo 2">
            <a:extLst>
              <a:ext uri="{FF2B5EF4-FFF2-40B4-BE49-F238E27FC236}">
                <a16:creationId xmlns:a16="http://schemas.microsoft.com/office/drawing/2014/main" id="{70D92C69-91E7-4BAE-9373-04E298D388F8}"/>
              </a:ext>
            </a:extLst>
          </p:cNvPr>
          <p:cNvSpPr/>
          <p:nvPr/>
        </p:nvSpPr>
        <p:spPr>
          <a:xfrm>
            <a:off x="5346576" y="2207979"/>
            <a:ext cx="6096000" cy="3139321"/>
          </a:xfrm>
          <a:prstGeom prst="rect">
            <a:avLst/>
          </a:prstGeom>
        </p:spPr>
        <p:txBody>
          <a:bodyPr>
            <a:spAutoFit/>
          </a:bodyPr>
          <a:lstStyle/>
          <a:p>
            <a:r>
              <a:rPr lang="en-US" sz="2000" dirty="0">
                <a:latin typeface="Calibri" panose="020F0502020204030204" pitchFamily="34" charset="0"/>
                <a:ea typeface="Calibri" panose="020F0502020204030204" pitchFamily="34" charset="0"/>
                <a:cs typeface="Arial" panose="020B0604020202020204" pitchFamily="34" charset="0"/>
              </a:rPr>
              <a:t>Injusticia </a:t>
            </a:r>
            <a:r>
              <a:rPr lang="en-US" sz="2000" b="1" dirty="0" err="1">
                <a:latin typeface="Calibri" panose="020F0502020204030204" pitchFamily="34" charset="0"/>
                <a:ea typeface="Calibri" panose="020F0502020204030204" pitchFamily="34" charset="0"/>
                <a:cs typeface="Arial" panose="020B0604020202020204" pitchFamily="34" charset="0"/>
              </a:rPr>
              <a:t>directamente</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relacionada</a:t>
            </a:r>
            <a:r>
              <a:rPr lang="en-US" sz="2000" b="1" dirty="0">
                <a:latin typeface="Calibri" panose="020F0502020204030204" pitchFamily="34" charset="0"/>
                <a:ea typeface="Calibri" panose="020F0502020204030204" pitchFamily="34" charset="0"/>
                <a:cs typeface="Arial" panose="020B0604020202020204" pitchFamily="34" charset="0"/>
              </a:rPr>
              <a:t> con el </a:t>
            </a:r>
            <a:r>
              <a:rPr lang="en-US" sz="2000" b="1" u="sng" dirty="0" err="1">
                <a:latin typeface="Calibri" panose="020F0502020204030204" pitchFamily="34" charset="0"/>
                <a:ea typeface="Calibri" panose="020F0502020204030204" pitchFamily="34" charset="0"/>
                <a:cs typeface="Arial" panose="020B0604020202020204" pitchFamily="34" charset="0"/>
              </a:rPr>
              <a:t>conocimiento</a:t>
            </a:r>
            <a:endParaRPr lang="en-US" sz="2000" b="1" u="sng" dirty="0">
              <a:latin typeface="Calibri" panose="020F0502020204030204" pitchFamily="34" charset="0"/>
              <a:ea typeface="Calibri" panose="020F0502020204030204" pitchFamily="34" charset="0"/>
              <a:cs typeface="Arial" panose="020B0604020202020204" pitchFamily="34" charset="0"/>
            </a:endParaRPr>
          </a:p>
          <a:p>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dirty="0" err="1">
                <a:latin typeface="Calibri" panose="020F0502020204030204" pitchFamily="34" charset="0"/>
                <a:ea typeface="Calibri" panose="020F0502020204030204" pitchFamily="34" charset="0"/>
                <a:cs typeface="Arial" panose="020B0604020202020204" pitchFamily="34" charset="0"/>
              </a:rPr>
              <a:t>Manifestación</a:t>
            </a:r>
            <a:r>
              <a:rPr lang="en-US" sz="2000" dirty="0">
                <a:latin typeface="Calibri" panose="020F0502020204030204" pitchFamily="34" charset="0"/>
                <a:ea typeface="Calibri" panose="020F0502020204030204" pitchFamily="34" charset="0"/>
                <a:cs typeface="Arial" panose="020B0604020202020204" pitchFamily="34" charset="0"/>
              </a:rPr>
              <a:t> del </a:t>
            </a:r>
            <a:r>
              <a:rPr lang="en-US" sz="2000" b="1" dirty="0" err="1">
                <a:latin typeface="Calibri" panose="020F0502020204030204" pitchFamily="34" charset="0"/>
                <a:ea typeface="Calibri" panose="020F0502020204030204" pitchFamily="34" charset="0"/>
                <a:cs typeface="Arial" panose="020B0604020202020204" pitchFamily="34" charset="0"/>
              </a:rPr>
              <a:t>poder</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identitario</a:t>
            </a:r>
            <a:endParaRPr lang="en-US" sz="2000" b="1" dirty="0">
              <a:latin typeface="Calibri" panose="020F0502020204030204" pitchFamily="34" charset="0"/>
              <a:ea typeface="Calibri" panose="020F0502020204030204" pitchFamily="34" charset="0"/>
              <a:cs typeface="Arial" panose="020B0604020202020204" pitchFamily="34" charset="0"/>
            </a:endParaRPr>
          </a:p>
          <a:p>
            <a:endParaRPr lang="en-US" sz="2000" dirty="0">
              <a:latin typeface="Calibri" panose="020F0502020204030204" pitchFamily="34" charset="0"/>
              <a:ea typeface="Calibri" panose="020F0502020204030204" pitchFamily="34" charset="0"/>
              <a:cs typeface="Arial" panose="020B0604020202020204" pitchFamily="34" charset="0"/>
            </a:endParaRPr>
          </a:p>
          <a:p>
            <a:r>
              <a:rPr lang="en-US" sz="2000" b="1" dirty="0">
                <a:latin typeface="Calibri" panose="020F0502020204030204" pitchFamily="34" charset="0"/>
                <a:ea typeface="Calibri" panose="020F0502020204030204" pitchFamily="34" charset="0"/>
                <a:cs typeface="Arial" panose="020B0604020202020204" pitchFamily="34" charset="0"/>
              </a:rPr>
              <a:t>Injusticia testimonial</a:t>
            </a:r>
            <a:r>
              <a:rPr lang="en-US" sz="2000" dirty="0">
                <a:latin typeface="Calibri" panose="020F0502020204030204" pitchFamily="34" charset="0"/>
                <a:ea typeface="Calibri" panose="020F0502020204030204" pitchFamily="34" charset="0"/>
                <a:cs typeface="Arial" panose="020B0604020202020204" pitchFamily="34" charset="0"/>
              </a:rPr>
              <a:t>: </a:t>
            </a:r>
            <a:r>
              <a:rPr lang="es-ES" sz="2000" dirty="0">
                <a:latin typeface="Calibri" panose="020F0502020204030204" pitchFamily="34" charset="0"/>
                <a:ea typeface="Calibri" panose="020F0502020204030204" pitchFamily="34" charset="0"/>
                <a:cs typeface="Arial" panose="020B0604020202020204" pitchFamily="34" charset="0"/>
              </a:rPr>
              <a:t>Las personas situadas en lugares de opresión reciben un </a:t>
            </a:r>
            <a:r>
              <a:rPr lang="es-ES" sz="2000" b="1" u="sng" dirty="0">
                <a:latin typeface="Calibri" panose="020F0502020204030204" pitchFamily="34" charset="0"/>
                <a:ea typeface="Calibri" panose="020F0502020204030204" pitchFamily="34" charset="0"/>
                <a:cs typeface="Arial" panose="020B0604020202020204" pitchFamily="34" charset="0"/>
              </a:rPr>
              <a:t>nivel de credibilidad disminuido</a:t>
            </a:r>
            <a:r>
              <a:rPr lang="es-ES" sz="2000" b="1" dirty="0">
                <a:latin typeface="Calibri" panose="020F0502020204030204" pitchFamily="34" charset="0"/>
                <a:ea typeface="Calibri" panose="020F0502020204030204" pitchFamily="34" charset="0"/>
                <a:cs typeface="Arial" panose="020B0604020202020204" pitchFamily="34" charset="0"/>
              </a:rPr>
              <a:t> </a:t>
            </a:r>
            <a:r>
              <a:rPr lang="es-ES" sz="2000" dirty="0">
                <a:latin typeface="Calibri" panose="020F0502020204030204" pitchFamily="34" charset="0"/>
                <a:ea typeface="Calibri" panose="020F0502020204030204" pitchFamily="34" charset="0"/>
                <a:cs typeface="Arial" panose="020B0604020202020204" pitchFamily="34" charset="0"/>
              </a:rPr>
              <a:t>basado en prejuicios sobre su identidad, siendo </a:t>
            </a:r>
            <a:r>
              <a:rPr lang="es-ES" sz="2000" b="1" dirty="0">
                <a:latin typeface="Calibri" panose="020F0502020204030204" pitchFamily="34" charset="0"/>
                <a:ea typeface="Calibri" panose="020F0502020204030204" pitchFamily="34" charset="0"/>
                <a:cs typeface="Arial" panose="020B0604020202020204" pitchFamily="34" charset="0"/>
              </a:rPr>
              <a:t>desautorizadas como sujetos de conocimiento</a:t>
            </a:r>
            <a:r>
              <a:rPr lang="es-ES" sz="2000" dirty="0">
                <a:latin typeface="Calibri" panose="020F0502020204030204" pitchFamily="34" charset="0"/>
                <a:ea typeface="Calibri" panose="020F0502020204030204" pitchFamily="34" charset="0"/>
                <a:cs typeface="Arial" panose="020B0604020202020204" pitchFamily="34" charset="0"/>
              </a:rPr>
              <a:t> en temas fundamentales para su propia vida. </a:t>
            </a:r>
          </a:p>
          <a:p>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7" name="Imagen 6">
            <a:extLst>
              <a:ext uri="{FF2B5EF4-FFF2-40B4-BE49-F238E27FC236}">
                <a16:creationId xmlns:a16="http://schemas.microsoft.com/office/drawing/2014/main" id="{3553B769-8196-47DA-84E9-461C8E489862}"/>
              </a:ext>
            </a:extLst>
          </p:cNvPr>
          <p:cNvPicPr>
            <a:picLocks noChangeAspect="1"/>
          </p:cNvPicPr>
          <p:nvPr/>
        </p:nvPicPr>
        <p:blipFill>
          <a:blip r:embed="rId4"/>
          <a:stretch>
            <a:fillRect/>
          </a:stretch>
        </p:blipFill>
        <p:spPr>
          <a:xfrm>
            <a:off x="2545877" y="2589973"/>
            <a:ext cx="6701826" cy="2375331"/>
          </a:xfrm>
          <a:prstGeom prst="rect">
            <a:avLst/>
          </a:prstGeom>
        </p:spPr>
      </p:pic>
      <p:pic>
        <p:nvPicPr>
          <p:cNvPr id="6" name="Picture 2" descr="Bandera de Palestina - Wikipedia, la enciclopedia libre">
            <a:extLst>
              <a:ext uri="{FF2B5EF4-FFF2-40B4-BE49-F238E27FC236}">
                <a16:creationId xmlns:a16="http://schemas.microsoft.com/office/drawing/2014/main" id="{E6B2E0BA-FBCD-4E74-982E-C29100B34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andera de Palestina - Wikipedia, la enciclopedia libre">
            <a:extLst>
              <a:ext uri="{FF2B5EF4-FFF2-40B4-BE49-F238E27FC236}">
                <a16:creationId xmlns:a16="http://schemas.microsoft.com/office/drawing/2014/main" id="{78593FFC-73EE-4F87-A044-71677B5F96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Bandera de Palestina - Wikipedia, la enciclopedia libre">
            <a:extLst>
              <a:ext uri="{FF2B5EF4-FFF2-40B4-BE49-F238E27FC236}">
                <a16:creationId xmlns:a16="http://schemas.microsoft.com/office/drawing/2014/main" id="{46F78DA2-8D80-40F6-90E5-4A0F1D73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A71C10F5-3AB3-46E9-8A18-5D571632B259}"/>
              </a:ext>
            </a:extLst>
          </p:cNvPr>
          <p:cNvPicPr>
            <a:picLocks noChangeAspect="1"/>
          </p:cNvPicPr>
          <p:nvPr/>
        </p:nvPicPr>
        <p:blipFill>
          <a:blip r:embed="rId4"/>
          <a:stretch>
            <a:fillRect/>
          </a:stretch>
        </p:blipFill>
        <p:spPr>
          <a:xfrm>
            <a:off x="291220" y="654016"/>
            <a:ext cx="6148968" cy="1876314"/>
          </a:xfrm>
          <a:prstGeom prst="rect">
            <a:avLst/>
          </a:prstGeom>
        </p:spPr>
      </p:pic>
      <p:pic>
        <p:nvPicPr>
          <p:cNvPr id="10" name="Imagen 9">
            <a:extLst>
              <a:ext uri="{FF2B5EF4-FFF2-40B4-BE49-F238E27FC236}">
                <a16:creationId xmlns:a16="http://schemas.microsoft.com/office/drawing/2014/main" id="{4C0BBC7A-F0E6-4DAC-935B-2AC45B7CF2ED}"/>
              </a:ext>
            </a:extLst>
          </p:cNvPr>
          <p:cNvPicPr>
            <a:picLocks noChangeAspect="1"/>
          </p:cNvPicPr>
          <p:nvPr/>
        </p:nvPicPr>
        <p:blipFill>
          <a:blip r:embed="rId5"/>
          <a:stretch>
            <a:fillRect/>
          </a:stretch>
        </p:blipFill>
        <p:spPr>
          <a:xfrm>
            <a:off x="291219" y="3228795"/>
            <a:ext cx="6921855" cy="1019388"/>
          </a:xfrm>
          <a:prstGeom prst="rect">
            <a:avLst/>
          </a:prstGeom>
        </p:spPr>
      </p:pic>
      <p:pic>
        <p:nvPicPr>
          <p:cNvPr id="7" name="Imagen 6">
            <a:extLst>
              <a:ext uri="{FF2B5EF4-FFF2-40B4-BE49-F238E27FC236}">
                <a16:creationId xmlns:a16="http://schemas.microsoft.com/office/drawing/2014/main" id="{5CEA613C-363E-4854-B819-21E98A38A85A}"/>
              </a:ext>
            </a:extLst>
          </p:cNvPr>
          <p:cNvPicPr>
            <a:picLocks noChangeAspect="1"/>
          </p:cNvPicPr>
          <p:nvPr/>
        </p:nvPicPr>
        <p:blipFill>
          <a:blip r:embed="rId6"/>
          <a:stretch>
            <a:fillRect/>
          </a:stretch>
        </p:blipFill>
        <p:spPr>
          <a:xfrm>
            <a:off x="9603103" y="2400151"/>
            <a:ext cx="2297677" cy="1338338"/>
          </a:xfrm>
          <a:prstGeom prst="rect">
            <a:avLst/>
          </a:prstGeom>
        </p:spPr>
      </p:pic>
      <p:pic>
        <p:nvPicPr>
          <p:cNvPr id="6" name="Imagen 5">
            <a:extLst>
              <a:ext uri="{FF2B5EF4-FFF2-40B4-BE49-F238E27FC236}">
                <a16:creationId xmlns:a16="http://schemas.microsoft.com/office/drawing/2014/main" id="{3CB602D3-F827-475C-8FD0-F11CCD7FA606}"/>
              </a:ext>
            </a:extLst>
          </p:cNvPr>
          <p:cNvPicPr>
            <a:picLocks noChangeAspect="1"/>
          </p:cNvPicPr>
          <p:nvPr/>
        </p:nvPicPr>
        <p:blipFill>
          <a:blip r:embed="rId7"/>
          <a:stretch>
            <a:fillRect/>
          </a:stretch>
        </p:blipFill>
        <p:spPr>
          <a:xfrm>
            <a:off x="8226101" y="2037431"/>
            <a:ext cx="1310457" cy="2070689"/>
          </a:xfrm>
          <a:prstGeom prst="rect">
            <a:avLst/>
          </a:prstGeom>
          <a:ln>
            <a:solidFill>
              <a:schemeClr val="tx1"/>
            </a:solidFill>
          </a:ln>
        </p:spPr>
      </p:pic>
      <p:pic>
        <p:nvPicPr>
          <p:cNvPr id="11" name="Imagen 10">
            <a:extLst>
              <a:ext uri="{FF2B5EF4-FFF2-40B4-BE49-F238E27FC236}">
                <a16:creationId xmlns:a16="http://schemas.microsoft.com/office/drawing/2014/main" id="{ECFE1F5B-9B12-47C6-937E-358C9C1EA9AE}"/>
              </a:ext>
            </a:extLst>
          </p:cNvPr>
          <p:cNvPicPr>
            <a:picLocks noChangeAspect="1"/>
          </p:cNvPicPr>
          <p:nvPr/>
        </p:nvPicPr>
        <p:blipFill>
          <a:blip r:embed="rId8"/>
          <a:stretch>
            <a:fillRect/>
          </a:stretch>
        </p:blipFill>
        <p:spPr>
          <a:xfrm>
            <a:off x="125390" y="2185814"/>
            <a:ext cx="11612596" cy="2486372"/>
          </a:xfrm>
          <a:prstGeom prst="rect">
            <a:avLst/>
          </a:prstGeom>
        </p:spPr>
      </p:pic>
      <p:pic>
        <p:nvPicPr>
          <p:cNvPr id="2" name="Imagen 1">
            <a:extLst>
              <a:ext uri="{FF2B5EF4-FFF2-40B4-BE49-F238E27FC236}">
                <a16:creationId xmlns:a16="http://schemas.microsoft.com/office/drawing/2014/main" id="{3E7DB1C0-03EB-42F2-A9A9-08119A1DFD1D}"/>
              </a:ext>
            </a:extLst>
          </p:cNvPr>
          <p:cNvPicPr>
            <a:picLocks noChangeAspect="1"/>
          </p:cNvPicPr>
          <p:nvPr/>
        </p:nvPicPr>
        <p:blipFill>
          <a:blip r:embed="rId9"/>
          <a:stretch>
            <a:fillRect/>
          </a:stretch>
        </p:blipFill>
        <p:spPr>
          <a:xfrm>
            <a:off x="286370" y="5317425"/>
            <a:ext cx="8231839" cy="1217727"/>
          </a:xfrm>
          <a:prstGeom prst="rect">
            <a:avLst/>
          </a:prstGeom>
        </p:spPr>
      </p:pic>
      <p:pic>
        <p:nvPicPr>
          <p:cNvPr id="3" name="Imagen 2">
            <a:extLst>
              <a:ext uri="{FF2B5EF4-FFF2-40B4-BE49-F238E27FC236}">
                <a16:creationId xmlns:a16="http://schemas.microsoft.com/office/drawing/2014/main" id="{F0B16ACA-EC0F-4CD4-9ED4-942DBD895129}"/>
              </a:ext>
            </a:extLst>
          </p:cNvPr>
          <p:cNvPicPr>
            <a:picLocks noChangeAspect="1"/>
          </p:cNvPicPr>
          <p:nvPr/>
        </p:nvPicPr>
        <p:blipFill>
          <a:blip r:embed="rId10"/>
          <a:stretch>
            <a:fillRect/>
          </a:stretch>
        </p:blipFill>
        <p:spPr>
          <a:xfrm>
            <a:off x="318823" y="4908835"/>
            <a:ext cx="1856786" cy="272403"/>
          </a:xfrm>
          <a:prstGeom prst="rect">
            <a:avLst/>
          </a:prstGeom>
        </p:spPr>
      </p:pic>
      <p:pic>
        <p:nvPicPr>
          <p:cNvPr id="13" name="Picture 2" descr="Bandera de Palestina - Wikipedia, la enciclopedia libre">
            <a:extLst>
              <a:ext uri="{FF2B5EF4-FFF2-40B4-BE49-F238E27FC236}">
                <a16:creationId xmlns:a16="http://schemas.microsoft.com/office/drawing/2014/main" id="{032D8CE7-4D72-4301-B70B-B13284E69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1B3A4-D184-456F-9EC1-F269A983ADC4}"/>
              </a:ext>
            </a:extLst>
          </p:cNvPr>
          <p:cNvSpPr>
            <a:spLocks noGrp="1"/>
          </p:cNvSpPr>
          <p:nvPr>
            <p:ph idx="1"/>
          </p:nvPr>
        </p:nvSpPr>
        <p:spPr>
          <a:xfrm>
            <a:off x="749424" y="1907893"/>
            <a:ext cx="10902998" cy="4351338"/>
          </a:xfrm>
        </p:spPr>
        <p:txBody>
          <a:bodyPr>
            <a:normAutofit/>
          </a:bodyPr>
          <a:lstStyle/>
          <a:p>
            <a:pPr marL="0" indent="0">
              <a:lnSpc>
                <a:spcPct val="150000"/>
              </a:lnSpc>
              <a:buNone/>
            </a:pPr>
            <a:r>
              <a:rPr lang="es-ES" dirty="0"/>
              <a:t>Explorar las posibles </a:t>
            </a:r>
            <a:r>
              <a:rPr lang="es-ES" b="1" dirty="0"/>
              <a:t>vivencias de injusticia epistémica </a:t>
            </a:r>
            <a:r>
              <a:rPr lang="es-ES" dirty="0"/>
              <a:t>en personas trans trabajadoras sexuales en España en el contexto de la criminalización de la prostitución, así como las potenciales consecuencias de estas experiencias en su </a:t>
            </a:r>
            <a:r>
              <a:rPr lang="es-ES" b="1" dirty="0"/>
              <a:t>salud mental</a:t>
            </a:r>
            <a:endParaRPr lang="es-ES" dirty="0"/>
          </a:p>
          <a:p>
            <a:pPr marL="0" indent="0">
              <a:lnSpc>
                <a:spcPct val="150000"/>
              </a:lnSpc>
              <a:buNone/>
            </a:pPr>
            <a:endParaRPr lang="es-ES" dirty="0"/>
          </a:p>
        </p:txBody>
      </p:sp>
      <p:sp>
        <p:nvSpPr>
          <p:cNvPr id="4" name="Título 1">
            <a:extLst>
              <a:ext uri="{FF2B5EF4-FFF2-40B4-BE49-F238E27FC236}">
                <a16:creationId xmlns:a16="http://schemas.microsoft.com/office/drawing/2014/main" id="{F64E99FE-DB94-44AB-A2F7-EAC4D8A42790}"/>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OBJETIVO</a:t>
            </a:r>
          </a:p>
        </p:txBody>
      </p:sp>
      <p:pic>
        <p:nvPicPr>
          <p:cNvPr id="5" name="Picture 2" descr="Bandera de Palestina - Wikipedia, la enciclopedia libre">
            <a:extLst>
              <a:ext uri="{FF2B5EF4-FFF2-40B4-BE49-F238E27FC236}">
                <a16:creationId xmlns:a16="http://schemas.microsoft.com/office/drawing/2014/main" id="{9C5CF0A9-09DC-4248-A7AF-D99DC19E2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64C466BB-A61B-4149-B747-58F974760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2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FC1B3A4-D184-456F-9EC1-F269A983ADC4}"/>
              </a:ext>
            </a:extLst>
          </p:cNvPr>
          <p:cNvSpPr>
            <a:spLocks noGrp="1"/>
          </p:cNvSpPr>
          <p:nvPr>
            <p:ph idx="1"/>
          </p:nvPr>
        </p:nvSpPr>
        <p:spPr>
          <a:xfrm>
            <a:off x="749424" y="1589674"/>
            <a:ext cx="11005457" cy="5100617"/>
          </a:xfrm>
        </p:spPr>
        <p:txBody>
          <a:bodyPr>
            <a:normAutofit/>
          </a:bodyPr>
          <a:lstStyle/>
          <a:p>
            <a:pPr marL="0" indent="0">
              <a:lnSpc>
                <a:spcPct val="150000"/>
              </a:lnSpc>
              <a:buNone/>
            </a:pPr>
            <a:r>
              <a:rPr lang="es-ES_tradnl" sz="2000" dirty="0">
                <a:latin typeface="+mn-lt"/>
              </a:rPr>
              <a:t>Estudio cualitativo con </a:t>
            </a:r>
            <a:r>
              <a:rPr lang="es-ES_tradnl" sz="2000" b="1" dirty="0">
                <a:latin typeface="+mn-lt"/>
              </a:rPr>
              <a:t>entrevistas individuales en profundidad </a:t>
            </a:r>
            <a:r>
              <a:rPr lang="es-ES_tradnl" sz="2000" b="1" dirty="0" err="1">
                <a:latin typeface="+mn-lt"/>
              </a:rPr>
              <a:t>semi-estructuradas</a:t>
            </a:r>
            <a:r>
              <a:rPr lang="es-ES_tradnl" sz="2000" dirty="0">
                <a:latin typeface="+mn-lt"/>
              </a:rPr>
              <a:t> presenciales</a:t>
            </a:r>
          </a:p>
          <a:p>
            <a:pPr marL="0" indent="0">
              <a:lnSpc>
                <a:spcPct val="150000"/>
              </a:lnSpc>
              <a:buNone/>
            </a:pPr>
            <a:r>
              <a:rPr lang="es-ES_tradnl" sz="2000" dirty="0">
                <a:latin typeface="+mn-lt"/>
              </a:rPr>
              <a:t>	16 personas trans trabajadoras sexuales </a:t>
            </a:r>
          </a:p>
          <a:p>
            <a:pPr marL="0" indent="0">
              <a:lnSpc>
                <a:spcPct val="150000"/>
              </a:lnSpc>
              <a:buNone/>
            </a:pPr>
            <a:r>
              <a:rPr lang="es-ES_tradnl" sz="2000" dirty="0">
                <a:latin typeface="+mn-lt"/>
              </a:rPr>
              <a:t>	Madrid y Barcelona </a:t>
            </a:r>
          </a:p>
          <a:p>
            <a:pPr marL="0" indent="0">
              <a:lnSpc>
                <a:spcPct val="150000"/>
              </a:lnSpc>
              <a:buNone/>
            </a:pPr>
            <a:r>
              <a:rPr lang="es-ES_tradnl" sz="2000" dirty="0">
                <a:latin typeface="+mn-lt"/>
              </a:rPr>
              <a:t>	83 minutos. </a:t>
            </a:r>
          </a:p>
          <a:p>
            <a:pPr marL="0" indent="0">
              <a:lnSpc>
                <a:spcPct val="150000"/>
              </a:lnSpc>
              <a:buNone/>
            </a:pPr>
            <a:r>
              <a:rPr lang="en-US" sz="2000" dirty="0" err="1">
                <a:latin typeface="+mn-lt"/>
              </a:rPr>
              <a:t>Muestreo</a:t>
            </a:r>
            <a:r>
              <a:rPr lang="en-US" sz="2000" dirty="0">
                <a:latin typeface="+mn-lt"/>
              </a:rPr>
              <a:t> </a:t>
            </a:r>
            <a:r>
              <a:rPr lang="en-US" sz="2000" b="1" dirty="0" err="1">
                <a:latin typeface="+mn-lt"/>
              </a:rPr>
              <a:t>diversificado</a:t>
            </a:r>
            <a:r>
              <a:rPr lang="en-US" sz="2000" dirty="0">
                <a:latin typeface="+mn-lt"/>
              </a:rPr>
              <a:t> para </a:t>
            </a:r>
            <a:r>
              <a:rPr lang="en-US" sz="2000" dirty="0" err="1">
                <a:latin typeface="+mn-lt"/>
              </a:rPr>
              <a:t>aumentar</a:t>
            </a:r>
            <a:r>
              <a:rPr lang="en-US" sz="2000" dirty="0">
                <a:latin typeface="+mn-lt"/>
              </a:rPr>
              <a:t> la </a:t>
            </a:r>
            <a:r>
              <a:rPr lang="en-US" sz="2000" dirty="0" err="1">
                <a:latin typeface="+mn-lt"/>
              </a:rPr>
              <a:t>variabilidad</a:t>
            </a:r>
            <a:r>
              <a:rPr lang="en-US" sz="2000" dirty="0">
                <a:latin typeface="+mn-lt"/>
              </a:rPr>
              <a:t> de la </a:t>
            </a:r>
            <a:r>
              <a:rPr lang="en-US" sz="2000" dirty="0" err="1">
                <a:latin typeface="+mn-lt"/>
              </a:rPr>
              <a:t>muestra</a:t>
            </a:r>
            <a:r>
              <a:rPr lang="en-US" sz="2000" dirty="0">
                <a:latin typeface="+mn-lt"/>
              </a:rPr>
              <a:t> </a:t>
            </a:r>
            <a:r>
              <a:rPr lang="en-US" sz="2000" dirty="0" err="1">
                <a:latin typeface="+mn-lt"/>
              </a:rPr>
              <a:t>en</a:t>
            </a:r>
            <a:r>
              <a:rPr lang="en-US" sz="2000" dirty="0">
                <a:latin typeface="+mn-lt"/>
              </a:rPr>
              <a:t> </a:t>
            </a:r>
            <a:r>
              <a:rPr lang="en-US" sz="2000" dirty="0" err="1">
                <a:latin typeface="+mn-lt"/>
              </a:rPr>
              <a:t>cuanto</a:t>
            </a:r>
            <a:r>
              <a:rPr lang="en-US" sz="2000" dirty="0">
                <a:latin typeface="+mn-lt"/>
              </a:rPr>
              <a:t> a </a:t>
            </a:r>
            <a:r>
              <a:rPr lang="en-US" sz="2000" dirty="0" err="1">
                <a:latin typeface="+mn-lt"/>
              </a:rPr>
              <a:t>demografía</a:t>
            </a:r>
            <a:r>
              <a:rPr lang="en-US" sz="2000" dirty="0">
                <a:latin typeface="+mn-lt"/>
              </a:rPr>
              <a:t> y </a:t>
            </a:r>
            <a:r>
              <a:rPr lang="en-US" sz="2000" dirty="0" err="1">
                <a:latin typeface="+mn-lt"/>
              </a:rPr>
              <a:t>experiencia</a:t>
            </a:r>
            <a:r>
              <a:rPr lang="en-US" sz="2000" dirty="0">
                <a:latin typeface="+mn-lt"/>
              </a:rPr>
              <a:t> </a:t>
            </a:r>
            <a:r>
              <a:rPr lang="en-US" sz="2000" dirty="0" err="1">
                <a:latin typeface="+mn-lt"/>
              </a:rPr>
              <a:t>en</a:t>
            </a:r>
            <a:r>
              <a:rPr lang="en-US" sz="2000" dirty="0">
                <a:latin typeface="+mn-lt"/>
              </a:rPr>
              <a:t> el </a:t>
            </a:r>
            <a:r>
              <a:rPr lang="en-US" sz="2000" dirty="0" err="1">
                <a:latin typeface="+mn-lt"/>
              </a:rPr>
              <a:t>trabajo</a:t>
            </a:r>
            <a:r>
              <a:rPr lang="en-US" sz="2000" dirty="0">
                <a:latin typeface="+mn-lt"/>
              </a:rPr>
              <a:t> (</a:t>
            </a:r>
            <a:r>
              <a:rPr lang="en-US" sz="2000" dirty="0" err="1">
                <a:latin typeface="+mn-lt"/>
              </a:rPr>
              <a:t>organizaciones</a:t>
            </a:r>
            <a:r>
              <a:rPr lang="en-US" sz="2000" dirty="0">
                <a:latin typeface="+mn-lt"/>
              </a:rPr>
              <a:t> LGBTIQA+, </a:t>
            </a:r>
            <a:r>
              <a:rPr lang="en-US" sz="2000" dirty="0" err="1">
                <a:latin typeface="+mn-lt"/>
              </a:rPr>
              <a:t>sindicatos</a:t>
            </a:r>
            <a:r>
              <a:rPr lang="en-US" sz="2000" dirty="0">
                <a:latin typeface="+mn-lt"/>
              </a:rPr>
              <a:t>, </a:t>
            </a:r>
            <a:r>
              <a:rPr lang="en-US" sz="2000" dirty="0" err="1">
                <a:latin typeface="+mn-lt"/>
              </a:rPr>
              <a:t>servicios</a:t>
            </a:r>
            <a:r>
              <a:rPr lang="en-US" sz="2000" dirty="0">
                <a:latin typeface="+mn-lt"/>
              </a:rPr>
              <a:t> </a:t>
            </a:r>
            <a:r>
              <a:rPr lang="en-US" sz="2000" dirty="0" err="1">
                <a:latin typeface="+mn-lt"/>
              </a:rPr>
              <a:t>comunitarios</a:t>
            </a:r>
            <a:r>
              <a:rPr lang="en-US" sz="2000" dirty="0">
                <a:latin typeface="+mn-lt"/>
              </a:rPr>
              <a:t> de </a:t>
            </a:r>
            <a:r>
              <a:rPr lang="en-US" sz="2000" dirty="0" err="1">
                <a:latin typeface="+mn-lt"/>
              </a:rPr>
              <a:t>salud</a:t>
            </a:r>
            <a:r>
              <a:rPr lang="en-US" sz="2000" dirty="0">
                <a:latin typeface="+mn-lt"/>
              </a:rPr>
              <a:t>, redes online de </a:t>
            </a:r>
            <a:r>
              <a:rPr lang="en-US" sz="2000" dirty="0" err="1">
                <a:latin typeface="+mn-lt"/>
              </a:rPr>
              <a:t>trabajadores</a:t>
            </a:r>
            <a:r>
              <a:rPr lang="en-US" sz="2000" dirty="0">
                <a:latin typeface="+mn-lt"/>
              </a:rPr>
              <a:t> </a:t>
            </a:r>
            <a:r>
              <a:rPr lang="en-US" sz="2000" dirty="0" err="1">
                <a:latin typeface="+mn-lt"/>
              </a:rPr>
              <a:t>sexuales</a:t>
            </a:r>
            <a:r>
              <a:rPr lang="en-US" sz="2000" dirty="0">
                <a:latin typeface="+mn-lt"/>
              </a:rPr>
              <a:t>)</a:t>
            </a:r>
          </a:p>
          <a:p>
            <a:pPr marL="0" indent="0">
              <a:lnSpc>
                <a:spcPct val="150000"/>
              </a:lnSpc>
              <a:buNone/>
            </a:pPr>
            <a:endParaRPr lang="es-ES" sz="1050" b="1" dirty="0">
              <a:latin typeface="+mn-lt"/>
            </a:endParaRPr>
          </a:p>
          <a:p>
            <a:pPr marL="0" indent="0">
              <a:lnSpc>
                <a:spcPct val="150000"/>
              </a:lnSpc>
              <a:buNone/>
            </a:pPr>
            <a:r>
              <a:rPr lang="es-ES" sz="1800" b="1" dirty="0">
                <a:latin typeface="+mn-lt"/>
              </a:rPr>
              <a:t>Análisis temático reflexivo </a:t>
            </a:r>
            <a:r>
              <a:rPr lang="es-ES" sz="1800" dirty="0">
                <a:latin typeface="+mn-lt"/>
              </a:rPr>
              <a:t>(Braun y Clarke) combinado inductivo y deductivo bajo el marco teórico de M. </a:t>
            </a:r>
            <a:r>
              <a:rPr lang="es-ES" sz="1800" dirty="0" err="1">
                <a:latin typeface="+mn-lt"/>
              </a:rPr>
              <a:t>Fricker</a:t>
            </a:r>
            <a:endParaRPr lang="es-ES" sz="1800" dirty="0">
              <a:latin typeface="+mn-lt"/>
            </a:endParaRPr>
          </a:p>
        </p:txBody>
      </p:sp>
      <p:pic>
        <p:nvPicPr>
          <p:cNvPr id="4" name="Imagen 3">
            <a:extLst>
              <a:ext uri="{FF2B5EF4-FFF2-40B4-BE49-F238E27FC236}">
                <a16:creationId xmlns:a16="http://schemas.microsoft.com/office/drawing/2014/main" id="{A275F4CF-BBEF-453B-AB9E-C2C6C26554BB}"/>
              </a:ext>
            </a:extLst>
          </p:cNvPr>
          <p:cNvPicPr>
            <a:picLocks noChangeAspect="1"/>
          </p:cNvPicPr>
          <p:nvPr/>
        </p:nvPicPr>
        <p:blipFill>
          <a:blip r:embed="rId3"/>
          <a:stretch>
            <a:fillRect/>
          </a:stretch>
        </p:blipFill>
        <p:spPr>
          <a:xfrm>
            <a:off x="1210096" y="2328269"/>
            <a:ext cx="306421" cy="306421"/>
          </a:xfrm>
          <a:prstGeom prst="rect">
            <a:avLst/>
          </a:prstGeom>
        </p:spPr>
      </p:pic>
      <p:pic>
        <p:nvPicPr>
          <p:cNvPr id="5" name="Imagen 4">
            <a:extLst>
              <a:ext uri="{FF2B5EF4-FFF2-40B4-BE49-F238E27FC236}">
                <a16:creationId xmlns:a16="http://schemas.microsoft.com/office/drawing/2014/main" id="{77C9EFED-0447-4668-B4C6-1B61CFBCAF27}"/>
              </a:ext>
            </a:extLst>
          </p:cNvPr>
          <p:cNvPicPr>
            <a:picLocks noChangeAspect="1"/>
          </p:cNvPicPr>
          <p:nvPr/>
        </p:nvPicPr>
        <p:blipFill>
          <a:blip r:embed="rId4"/>
          <a:stretch>
            <a:fillRect/>
          </a:stretch>
        </p:blipFill>
        <p:spPr>
          <a:xfrm>
            <a:off x="1210095" y="2903696"/>
            <a:ext cx="306421" cy="334865"/>
          </a:xfrm>
          <a:prstGeom prst="rect">
            <a:avLst/>
          </a:prstGeom>
        </p:spPr>
      </p:pic>
      <p:pic>
        <p:nvPicPr>
          <p:cNvPr id="6" name="Imagen 5">
            <a:extLst>
              <a:ext uri="{FF2B5EF4-FFF2-40B4-BE49-F238E27FC236}">
                <a16:creationId xmlns:a16="http://schemas.microsoft.com/office/drawing/2014/main" id="{9FE07E1A-1FD3-4B5F-9C95-6A9B1EF12288}"/>
              </a:ext>
            </a:extLst>
          </p:cNvPr>
          <p:cNvPicPr>
            <a:picLocks noChangeAspect="1"/>
          </p:cNvPicPr>
          <p:nvPr/>
        </p:nvPicPr>
        <p:blipFill>
          <a:blip r:embed="rId5"/>
          <a:stretch>
            <a:fillRect/>
          </a:stretch>
        </p:blipFill>
        <p:spPr>
          <a:xfrm>
            <a:off x="1210096" y="3507567"/>
            <a:ext cx="311363" cy="306421"/>
          </a:xfrm>
          <a:prstGeom prst="rect">
            <a:avLst/>
          </a:prstGeom>
        </p:spPr>
      </p:pic>
      <p:sp>
        <p:nvSpPr>
          <p:cNvPr id="7" name="Título 1">
            <a:extLst>
              <a:ext uri="{FF2B5EF4-FFF2-40B4-BE49-F238E27FC236}">
                <a16:creationId xmlns:a16="http://schemas.microsoft.com/office/drawing/2014/main" id="{E76CE02B-6E68-4A12-AA36-7D13EF32D133}"/>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METODOLOGÍA</a:t>
            </a:r>
          </a:p>
        </p:txBody>
      </p:sp>
      <p:sp>
        <p:nvSpPr>
          <p:cNvPr id="10" name="Marcador de contenido 2">
            <a:extLst>
              <a:ext uri="{FF2B5EF4-FFF2-40B4-BE49-F238E27FC236}">
                <a16:creationId xmlns:a16="http://schemas.microsoft.com/office/drawing/2014/main" id="{DAA516FD-CDB9-45F3-BBBD-5EE8E627CEAC}"/>
              </a:ext>
            </a:extLst>
          </p:cNvPr>
          <p:cNvSpPr txBox="1">
            <a:spLocks/>
          </p:cNvSpPr>
          <p:nvPr/>
        </p:nvSpPr>
        <p:spPr>
          <a:xfrm>
            <a:off x="749424" y="1782295"/>
            <a:ext cx="10693152" cy="3756964"/>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s-ES" sz="2000" b="1" dirty="0"/>
              <a:t>Temas explorados </a:t>
            </a:r>
            <a:r>
              <a:rPr lang="es-ES" sz="2000" dirty="0"/>
              <a:t>en las entrevistas: </a:t>
            </a:r>
            <a:endParaRPr lang="es-ES_tradnl" sz="2000" dirty="0"/>
          </a:p>
          <a:p>
            <a:pPr>
              <a:lnSpc>
                <a:spcPct val="150000"/>
              </a:lnSpc>
            </a:pPr>
            <a:r>
              <a:rPr lang="es-ES_tradnl" sz="2000" dirty="0"/>
              <a:t>Experiencia y visión del trabajo sexual</a:t>
            </a:r>
          </a:p>
          <a:p>
            <a:pPr>
              <a:lnSpc>
                <a:spcPct val="150000"/>
              </a:lnSpc>
            </a:pPr>
            <a:r>
              <a:rPr lang="es-ES_tradnl" sz="2000" dirty="0"/>
              <a:t>Estado de salud y relación con el sistema sanitario</a:t>
            </a:r>
          </a:p>
          <a:p>
            <a:pPr>
              <a:lnSpc>
                <a:spcPct val="150000"/>
              </a:lnSpc>
            </a:pPr>
            <a:r>
              <a:rPr lang="es-ES_tradnl" sz="2000" dirty="0"/>
              <a:t>Experiencias de seguridad y relación con la policía</a:t>
            </a:r>
          </a:p>
          <a:p>
            <a:pPr>
              <a:lnSpc>
                <a:spcPct val="150000"/>
              </a:lnSpc>
            </a:pPr>
            <a:r>
              <a:rPr lang="es-ES_tradnl" sz="2000" dirty="0"/>
              <a:t>Impacto de la legislación en su salud y capacidad de negociación</a:t>
            </a:r>
          </a:p>
          <a:p>
            <a:pPr>
              <a:lnSpc>
                <a:spcPct val="150000"/>
              </a:lnSpc>
            </a:pPr>
            <a:r>
              <a:rPr lang="es-ES_tradnl" sz="2000" b="1" dirty="0"/>
              <a:t>Escucha </a:t>
            </a:r>
            <a:r>
              <a:rPr lang="es-ES_tradnl" sz="2000" dirty="0"/>
              <a:t>durante el proceso legislativo y posible </a:t>
            </a:r>
            <a:r>
              <a:rPr lang="es-ES_tradnl" sz="2000" b="1" dirty="0"/>
              <a:t>injusticia epistémica</a:t>
            </a:r>
            <a:endParaRPr lang="es-ES" dirty="0"/>
          </a:p>
          <a:p>
            <a:pPr marL="0" indent="0">
              <a:lnSpc>
                <a:spcPct val="150000"/>
              </a:lnSpc>
              <a:buFont typeface="Arial" panose="020B0604020202020204" pitchFamily="34" charset="0"/>
              <a:buNone/>
            </a:pPr>
            <a:endParaRPr lang="es-ES" dirty="0"/>
          </a:p>
        </p:txBody>
      </p:sp>
      <p:pic>
        <p:nvPicPr>
          <p:cNvPr id="8" name="Picture 2" descr="Bandera de Palestina - Wikipedia, la enciclopedia libre">
            <a:extLst>
              <a:ext uri="{FF2B5EF4-FFF2-40B4-BE49-F238E27FC236}">
                <a16:creationId xmlns:a16="http://schemas.microsoft.com/office/drawing/2014/main" id="{3ADA877A-7697-4956-AFEA-1D1A730CE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ndera de Palestina - Wikipedia, la enciclopedia libre">
            <a:extLst>
              <a:ext uri="{FF2B5EF4-FFF2-40B4-BE49-F238E27FC236}">
                <a16:creationId xmlns:a16="http://schemas.microsoft.com/office/drawing/2014/main" id="{AEE63B8F-A519-4BF0-B9B8-F1A97E0C0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0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F75EA6-C761-4449-8A91-B997376508A7}"/>
              </a:ext>
            </a:extLst>
          </p:cNvPr>
          <p:cNvPicPr>
            <a:picLocks noChangeAspect="1"/>
          </p:cNvPicPr>
          <p:nvPr/>
        </p:nvPicPr>
        <p:blipFill>
          <a:blip r:embed="rId3"/>
          <a:stretch>
            <a:fillRect/>
          </a:stretch>
        </p:blipFill>
        <p:spPr>
          <a:xfrm>
            <a:off x="3600595" y="865986"/>
            <a:ext cx="4990810" cy="5126028"/>
          </a:xfrm>
          <a:prstGeom prst="rect">
            <a:avLst/>
          </a:prstGeom>
        </p:spPr>
      </p:pic>
      <p:pic>
        <p:nvPicPr>
          <p:cNvPr id="5" name="Picture 2" descr="Bandera de Palestina - Wikipedia, la enciclopedia libre">
            <a:extLst>
              <a:ext uri="{FF2B5EF4-FFF2-40B4-BE49-F238E27FC236}">
                <a16:creationId xmlns:a16="http://schemas.microsoft.com/office/drawing/2014/main" id="{408B209D-C622-4B5C-B75A-62A67158C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2E91D9B4-2E61-4613-82B1-04A6A16E2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7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E2D590FF-EE81-438D-989B-4834C0F6E726}"/>
              </a:ext>
            </a:extLst>
          </p:cNvPr>
          <p:cNvSpPr>
            <a:spLocks noGrp="1"/>
          </p:cNvSpPr>
          <p:nvPr>
            <p:ph idx="1"/>
          </p:nvPr>
        </p:nvSpPr>
        <p:spPr>
          <a:xfrm>
            <a:off x="421306" y="1493272"/>
            <a:ext cx="11944865" cy="4351338"/>
          </a:xfrm>
        </p:spPr>
        <p:txBody>
          <a:bodyPr>
            <a:normAutofit fontScale="92500"/>
          </a:bodyPr>
          <a:lstStyle/>
          <a:p>
            <a:pPr marL="0" indent="0">
              <a:lnSpc>
                <a:spcPct val="150000"/>
              </a:lnSpc>
              <a:buNone/>
            </a:pPr>
            <a:r>
              <a:rPr lang="es-ES" sz="2600" dirty="0">
                <a:latin typeface="+mn-lt"/>
              </a:rPr>
              <a:t>Injusticia testimonial en la criminalización del trabajo sexual:</a:t>
            </a:r>
          </a:p>
          <a:p>
            <a:pPr lvl="1">
              <a:lnSpc>
                <a:spcPct val="150000"/>
              </a:lnSpc>
            </a:pPr>
            <a:r>
              <a:rPr lang="es-ES" dirty="0">
                <a:latin typeface="+mn-lt"/>
              </a:rPr>
              <a:t>Negativa escucha</a:t>
            </a:r>
          </a:p>
          <a:p>
            <a:pPr lvl="1">
              <a:lnSpc>
                <a:spcPct val="150000"/>
              </a:lnSpc>
            </a:pPr>
            <a:r>
              <a:rPr lang="es-ES" dirty="0">
                <a:latin typeface="+mn-lt"/>
              </a:rPr>
              <a:t>Deshumanización e infantilización</a:t>
            </a:r>
          </a:p>
          <a:p>
            <a:pPr lvl="1">
              <a:lnSpc>
                <a:spcPct val="150000"/>
              </a:lnSpc>
            </a:pPr>
            <a:r>
              <a:rPr lang="es-ES" dirty="0">
                <a:latin typeface="+mn-lt"/>
              </a:rPr>
              <a:t>Abandono e hipocresía institucional</a:t>
            </a:r>
          </a:p>
          <a:p>
            <a:pPr marL="0" indent="0">
              <a:lnSpc>
                <a:spcPct val="150000"/>
              </a:lnSpc>
              <a:buNone/>
            </a:pPr>
            <a:r>
              <a:rPr lang="es-ES" sz="2600" dirty="0">
                <a:latin typeface="+mn-lt"/>
              </a:rPr>
              <a:t>Impacto en salud mental de la injusticia epistémica, el estigma y la potencial criminalización:</a:t>
            </a:r>
          </a:p>
          <a:p>
            <a:pPr lvl="1">
              <a:lnSpc>
                <a:spcPct val="150000"/>
              </a:lnSpc>
            </a:pPr>
            <a:r>
              <a:rPr lang="es-ES" dirty="0">
                <a:latin typeface="+mn-lt"/>
              </a:rPr>
              <a:t>Tristeza y soledad</a:t>
            </a:r>
          </a:p>
          <a:p>
            <a:pPr lvl="1">
              <a:lnSpc>
                <a:spcPct val="150000"/>
              </a:lnSpc>
            </a:pPr>
            <a:r>
              <a:rPr lang="es-ES" dirty="0">
                <a:latin typeface="+mn-lt"/>
              </a:rPr>
              <a:t>Incertidumbre y ansiedad</a:t>
            </a:r>
          </a:p>
        </p:txBody>
      </p:sp>
      <p:sp>
        <p:nvSpPr>
          <p:cNvPr id="7" name="Título 1">
            <a:extLst>
              <a:ext uri="{FF2B5EF4-FFF2-40B4-BE49-F238E27FC236}">
                <a16:creationId xmlns:a16="http://schemas.microsoft.com/office/drawing/2014/main" id="{3C890A25-F061-44CA-8803-0DEF3E674F85}"/>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RESULTADOS</a:t>
            </a:r>
          </a:p>
        </p:txBody>
      </p:sp>
      <p:pic>
        <p:nvPicPr>
          <p:cNvPr id="4" name="Picture 2" descr="Bandera de Palestina - Wikipedia, la enciclopedia libre">
            <a:extLst>
              <a:ext uri="{FF2B5EF4-FFF2-40B4-BE49-F238E27FC236}">
                <a16:creationId xmlns:a16="http://schemas.microsoft.com/office/drawing/2014/main" id="{DD64B734-A4FC-415E-9D21-0AC594AF2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56BFC1D9-30F8-4CCA-9506-1F4DBCD77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5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E2D590FF-EE81-438D-989B-4834C0F6E726}"/>
              </a:ext>
            </a:extLst>
          </p:cNvPr>
          <p:cNvSpPr>
            <a:spLocks noGrp="1"/>
          </p:cNvSpPr>
          <p:nvPr>
            <p:ph idx="1"/>
          </p:nvPr>
        </p:nvSpPr>
        <p:spPr>
          <a:xfrm>
            <a:off x="749424" y="757866"/>
            <a:ext cx="10635344" cy="5342268"/>
          </a:xfrm>
        </p:spPr>
        <p:txBody>
          <a:bodyPr>
            <a:normAutofit/>
          </a:bodyPr>
          <a:lstStyle/>
          <a:p>
            <a:pPr marL="0" indent="0">
              <a:lnSpc>
                <a:spcPct val="150000"/>
              </a:lnSpc>
              <a:buNone/>
            </a:pPr>
            <a:endParaRPr lang="es-ES" sz="2000" dirty="0"/>
          </a:p>
          <a:p>
            <a:pPr marL="0" indent="0">
              <a:lnSpc>
                <a:spcPct val="150000"/>
              </a:lnSpc>
              <a:buNone/>
            </a:pPr>
            <a:r>
              <a:rPr lang="es-ES" sz="2000" dirty="0"/>
              <a:t>Tema central en los discursos de les trabajadores, que refieren que son </a:t>
            </a:r>
            <a:r>
              <a:rPr lang="es-ES" sz="2000" b="1" dirty="0" err="1"/>
              <a:t>excluides</a:t>
            </a:r>
            <a:r>
              <a:rPr lang="es-ES" sz="2000" b="1" dirty="0"/>
              <a:t> como interlocutores </a:t>
            </a:r>
            <a:r>
              <a:rPr lang="es-ES" sz="2000" b="1" dirty="0" err="1"/>
              <a:t>válides</a:t>
            </a:r>
            <a:r>
              <a:rPr lang="es-ES" sz="2000" dirty="0"/>
              <a:t> por las distintas representaciones del feminismo </a:t>
            </a:r>
            <a:r>
              <a:rPr lang="es-ES" sz="2000" dirty="0" err="1"/>
              <a:t>neo-abolicionista</a:t>
            </a:r>
            <a:r>
              <a:rPr lang="es-ES" sz="2000" dirty="0"/>
              <a:t> institucional</a:t>
            </a:r>
          </a:p>
          <a:p>
            <a:pPr marL="0" indent="0">
              <a:lnSpc>
                <a:spcPct val="150000"/>
              </a:lnSpc>
              <a:buNone/>
            </a:pPr>
            <a:r>
              <a:rPr lang="es-ES" sz="2000" dirty="0"/>
              <a:t>“Siempre hay un silenciamiento a lo que digan las putas, porque el trabajo sexual se asocia con ser una persona en los márgenes […] no te creen porque no consideran que tu juicio sea válido”</a:t>
            </a:r>
          </a:p>
          <a:p>
            <a:pPr marL="0" indent="0">
              <a:lnSpc>
                <a:spcPct val="150000"/>
              </a:lnSpc>
              <a:buNone/>
            </a:pPr>
            <a:r>
              <a:rPr lang="es-ES" sz="2000" dirty="0"/>
              <a:t>“No sé en qué actividad económica, aparte de la prostitución, se dé este caso de que nunca toman en cuenta a la parte que está ejerciendo la actividad. Nunca se nos escucha, y se escucha a voces distintas, ajenas”</a:t>
            </a:r>
          </a:p>
        </p:txBody>
      </p:sp>
      <p:sp>
        <p:nvSpPr>
          <p:cNvPr id="3" name="Título 1">
            <a:extLst>
              <a:ext uri="{FF2B5EF4-FFF2-40B4-BE49-F238E27FC236}">
                <a16:creationId xmlns:a16="http://schemas.microsoft.com/office/drawing/2014/main" id="{3583EFEC-57D1-4F22-89F3-649EC2DD2976}"/>
              </a:ext>
            </a:extLst>
          </p:cNvPr>
          <p:cNvSpPr txBox="1">
            <a:spLocks/>
          </p:cNvSpPr>
          <p:nvPr/>
        </p:nvSpPr>
        <p:spPr>
          <a:xfrm>
            <a:off x="749424" y="167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es-ES" sz="3200" b="1" kern="0" dirty="0">
                <a:solidFill>
                  <a:srgbClr val="1D71B7"/>
                </a:solidFill>
                <a:latin typeface="Arial" pitchFamily="34" charset="0"/>
                <a:cs typeface="Arial" pitchFamily="34" charset="0"/>
              </a:rPr>
              <a:t>Negativa a la escucha</a:t>
            </a:r>
          </a:p>
        </p:txBody>
      </p:sp>
      <p:pic>
        <p:nvPicPr>
          <p:cNvPr id="4" name="Picture 2" descr="Bandera de Palestina - Wikipedia, la enciclopedia libre">
            <a:extLst>
              <a:ext uri="{FF2B5EF4-FFF2-40B4-BE49-F238E27FC236}">
                <a16:creationId xmlns:a16="http://schemas.microsoft.com/office/drawing/2014/main" id="{6FA56D99-9E6E-4420-9AF3-228079020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919" y="6363835"/>
            <a:ext cx="711653" cy="355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andera de Palestina - Wikipedia, la enciclopedia libre">
            <a:extLst>
              <a:ext uri="{FF2B5EF4-FFF2-40B4-BE49-F238E27FC236}">
                <a16:creationId xmlns:a16="http://schemas.microsoft.com/office/drawing/2014/main" id="{EAA20598-7FE0-45F3-BB5E-84E389DF9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433" y="6363834"/>
            <a:ext cx="711653" cy="35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10781</TotalTime>
  <Words>1556</Words>
  <Application>Microsoft Office PowerPoint</Application>
  <PresentationFormat>Panorámica</PresentationFormat>
  <Paragraphs>145</Paragraphs>
  <Slides>17</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 Unicode MS</vt:lpstr>
      <vt:lpstr>Arial</vt:lpstr>
      <vt:lpstr>Calibri</vt:lpstr>
      <vt:lpstr>Times New Roman</vt:lpstr>
      <vt:lpstr>Tema de Office</vt:lpstr>
      <vt:lpstr>“Que nos devuelvan la dignidad robada”   Injusticia epistémica e impacto en salud mental en personas trans trabajadoras sexuales</vt:lpstr>
      <vt:lpstr>FINANCIACIÓN Y CONFLICTOS DE INTERÉS</vt:lpstr>
      <vt:lpstr>INTRODUCCIÓN: INJUSTICIA EPISTÉMICA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Características de los pacientes que pueden beneficiarse de los regímenes de larga duración desde la perspectiva de sus médicos</dc:title>
  <dc:creator>Miguel Angel Von Wichmann</dc:creator>
  <cp:lastModifiedBy>Paule González Recio</cp:lastModifiedBy>
  <cp:revision>211</cp:revision>
  <dcterms:created xsi:type="dcterms:W3CDTF">2020-09-02T10:28:53Z</dcterms:created>
  <dcterms:modified xsi:type="dcterms:W3CDTF">2025-09-26T10:54:47Z</dcterms:modified>
</cp:coreProperties>
</file>